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89" r:id="rId2"/>
    <p:sldId id="264" r:id="rId3"/>
    <p:sldId id="293" r:id="rId4"/>
    <p:sldId id="278" r:id="rId5"/>
    <p:sldId id="277" r:id="rId6"/>
    <p:sldId id="279" r:id="rId7"/>
    <p:sldId id="280" r:id="rId8"/>
    <p:sldId id="288" r:id="rId9"/>
    <p:sldId id="290" r:id="rId10"/>
    <p:sldId id="291" r:id="rId11"/>
    <p:sldId id="292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8" r:id="rId20"/>
    <p:sldId id="309" r:id="rId21"/>
    <p:sldId id="301" r:id="rId22"/>
    <p:sldId id="313" r:id="rId23"/>
    <p:sldId id="302" r:id="rId24"/>
    <p:sldId id="303" r:id="rId25"/>
    <p:sldId id="304" r:id="rId26"/>
    <p:sldId id="305" r:id="rId27"/>
    <p:sldId id="306" r:id="rId28"/>
    <p:sldId id="314" r:id="rId29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ndrej Kováč" initials="OK" lastIdx="2" clrIdx="0">
    <p:extLst>
      <p:ext uri="{19B8F6BF-5375-455C-9EA6-DF929625EA0E}">
        <p15:presenceInfo xmlns:p15="http://schemas.microsoft.com/office/powerpoint/2012/main" userId="39aa81456ea82b4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672" y="150"/>
      </p:cViewPr>
      <p:guideLst>
        <p:guide orient="horz" pos="2183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image" Target="../media/image4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F96569-325C-4812-A8E8-378207E2BE0B}" type="datetimeFigureOut">
              <a:rPr lang="sk-SK" smtClean="0"/>
              <a:t>9. 10. 2023</a:t>
            </a:fld>
            <a:endParaRPr lang="sk-SK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sk-SK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48229-28A3-411B-9A95-FE2F4A05771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84523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748229-28A3-411B-9A95-FE2F4A05771A}" type="slidenum">
              <a:rPr lang="sk-SK" smtClean="0"/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2492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748229-28A3-411B-9A95-FE2F4A05771A}" type="slidenum">
              <a:rPr lang="sk-SK" smtClean="0"/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52903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Upravte štýly predlohy textu</a:t>
            </a:r>
            <a:endParaRPr lang="en-US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Upravte štýl predlohy podnadpisov</a:t>
            </a:r>
            <a:endParaRPr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7333-55DB-4FD6-B923-65C44AE7934F}" type="datetimeFigureOut">
              <a:rPr lang="en-US" smtClean="0"/>
              <a:t>10/9/2023</a:t>
            </a:fld>
            <a:endParaRPr lang="en-US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4FE2B-A23C-4FE4-940E-288017F339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16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7333-55DB-4FD6-B923-65C44AE7934F}" type="datetimeFigureOut">
              <a:rPr lang="en-US" smtClean="0"/>
              <a:t>10/9/2023</a:t>
            </a:fld>
            <a:endParaRPr lang="en-US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4FE2B-A23C-4FE4-940E-288017F339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572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Upravte štýly predlohy textu</a:t>
            </a:r>
            <a:endParaRPr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7333-55DB-4FD6-B923-65C44AE7934F}" type="datetimeFigureOut">
              <a:rPr lang="en-US" smtClean="0"/>
              <a:t>10/9/2023</a:t>
            </a:fld>
            <a:endParaRPr lang="en-US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4FE2B-A23C-4FE4-940E-288017F339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909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7333-55DB-4FD6-B923-65C44AE7934F}" type="datetimeFigureOut">
              <a:rPr lang="en-US" smtClean="0"/>
              <a:t>10/9/2023</a:t>
            </a:fld>
            <a:endParaRPr lang="en-US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4FE2B-A23C-4FE4-940E-288017F339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380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Upravte štýly predlohy textu</a:t>
            </a:r>
            <a:endParaRPr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7333-55DB-4FD6-B923-65C44AE7934F}" type="datetimeFigureOut">
              <a:rPr lang="en-US" smtClean="0"/>
              <a:t>10/9/2023</a:t>
            </a:fld>
            <a:endParaRPr lang="en-US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4FE2B-A23C-4FE4-940E-288017F339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01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7333-55DB-4FD6-B923-65C44AE7934F}" type="datetimeFigureOut">
              <a:rPr lang="en-US" smtClean="0"/>
              <a:t>10/9/2023</a:t>
            </a:fld>
            <a:endParaRPr lang="en-US" dirty="0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4FE2B-A23C-4FE4-940E-288017F339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732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Upravte štýly predlohy textu</a:t>
            </a:r>
            <a:endParaRPr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7333-55DB-4FD6-B923-65C44AE7934F}" type="datetimeFigureOut">
              <a:rPr lang="en-US" smtClean="0"/>
              <a:t>10/9/2023</a:t>
            </a:fld>
            <a:endParaRPr lang="en-US" dirty="0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4FE2B-A23C-4FE4-940E-288017F339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718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  <a:endParaRPr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7333-55DB-4FD6-B923-65C44AE7934F}" type="datetimeFigureOut">
              <a:rPr lang="en-US" smtClean="0"/>
              <a:t>10/9/2023</a:t>
            </a:fld>
            <a:endParaRPr lang="en-US" dirty="0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4FE2B-A23C-4FE4-940E-288017F339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018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7333-55DB-4FD6-B923-65C44AE7934F}" type="datetimeFigureOut">
              <a:rPr lang="en-US" smtClean="0"/>
              <a:t>10/9/2023</a:t>
            </a:fld>
            <a:endParaRPr lang="en-US" dirty="0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4FE2B-A23C-4FE4-940E-288017F339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791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  <a:endParaRPr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7333-55DB-4FD6-B923-65C44AE7934F}" type="datetimeFigureOut">
              <a:rPr lang="en-US" smtClean="0"/>
              <a:t>10/9/2023</a:t>
            </a:fld>
            <a:endParaRPr lang="en-US" dirty="0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4FE2B-A23C-4FE4-940E-288017F339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774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  <a:endParaRPr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B7333-55DB-4FD6-B923-65C44AE7934F}" type="datetimeFigureOut">
              <a:rPr lang="en-US" smtClean="0"/>
              <a:t>10/9/2023</a:t>
            </a:fld>
            <a:endParaRPr lang="en-US" dirty="0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4FE2B-A23C-4FE4-940E-288017F339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873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  <a:endParaRPr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FB7333-55DB-4FD6-B923-65C44AE7934F}" type="datetimeFigureOut">
              <a:rPr lang="en-US" smtClean="0"/>
              <a:t>10/9/2023</a:t>
            </a:fld>
            <a:endParaRPr lang="en-US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4FE2B-A23C-4FE4-940E-288017F339D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978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3.emf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0.jpeg"/><Relationship Id="rId4" Type="http://schemas.openxmlformats.org/officeDocument/2006/relationships/image" Target="../media/image39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4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6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45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47.emf"/><Relationship Id="rId4" Type="http://schemas.openxmlformats.org/officeDocument/2006/relationships/oleObject" Target="../embeddings/oleObject6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824674"/>
            <a:ext cx="9144000" cy="1988100"/>
          </a:xfrm>
        </p:spPr>
        <p:txBody>
          <a:bodyPr/>
          <a:lstStyle/>
          <a:p>
            <a:r>
              <a:rPr lang="sk-SK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Číslicové spracovanie obrazov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698555"/>
          </a:xfrm>
        </p:spPr>
        <p:txBody>
          <a:bodyPr>
            <a:normAutofit lnSpcReduction="10000"/>
          </a:bodyPr>
          <a:lstStyle/>
          <a:p>
            <a:r>
              <a:rPr lang="sk-SK" b="1" dirty="0"/>
              <a:t>Prednáška č. </a:t>
            </a:r>
            <a:r>
              <a:rPr lang="sk-SK" b="1" dirty="0" smtClean="0"/>
              <a:t>2</a:t>
            </a:r>
            <a:endParaRPr lang="sk-SK" b="1" dirty="0"/>
          </a:p>
          <a:p>
            <a:endParaRPr lang="sk-SK" b="1" dirty="0"/>
          </a:p>
          <a:p>
            <a:pPr marL="342900" indent="-342900" algn="l">
              <a:buFontTx/>
              <a:buChar char="-"/>
            </a:pPr>
            <a:r>
              <a:rPr lang="sk-SK" b="1" dirty="0">
                <a:solidFill>
                  <a:srgbClr val="00B0F0"/>
                </a:solidFill>
              </a:rPr>
              <a:t>Stručná história zachytávania statického obrazu</a:t>
            </a:r>
          </a:p>
          <a:p>
            <a:pPr marL="342900" indent="-342900" algn="l">
              <a:buFontTx/>
              <a:buChar char="-"/>
            </a:pPr>
            <a:r>
              <a:rPr lang="sk-SK" dirty="0"/>
              <a:t>Perspektívna a ortografická projekcia</a:t>
            </a:r>
          </a:p>
          <a:p>
            <a:pPr marL="342900" indent="-342900" algn="l">
              <a:buFontTx/>
              <a:buChar char="-"/>
            </a:pPr>
            <a:r>
              <a:rPr lang="pl-PL" dirty="0"/>
              <a:t>Snímacie zariadenia</a:t>
            </a:r>
          </a:p>
          <a:p>
            <a:pPr marL="342900" indent="-342900" algn="l">
              <a:buFontTx/>
              <a:buChar char="-"/>
            </a:pPr>
            <a:r>
              <a:rPr lang="pl-PL" dirty="0"/>
              <a:t>Zobrazovacie zariadenia</a:t>
            </a:r>
          </a:p>
        </p:txBody>
      </p:sp>
      <p:pic>
        <p:nvPicPr>
          <p:cNvPr id="1026" name="Picture 2" descr="FE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9824"/>
            <a:ext cx="487680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BlokTextu 3"/>
          <p:cNvSpPr txBox="1"/>
          <p:nvPr/>
        </p:nvSpPr>
        <p:spPr>
          <a:xfrm>
            <a:off x="9020619" y="6300592"/>
            <a:ext cx="26793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 dirty="0"/>
              <a:t>Ing. Ondrej Kováč, PhD.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5813763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9253" y="26159"/>
            <a:ext cx="10675440" cy="1325563"/>
          </a:xfrm>
        </p:spPr>
        <p:txBody>
          <a:bodyPr/>
          <a:lstStyle/>
          <a:p>
            <a:r>
              <a:rPr lang="sk-SK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Perspektívna a ortografická projekcia</a:t>
            </a:r>
            <a:endParaRPr lang="sk-SK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BlokTextu 4"/>
          <p:cNvSpPr txBox="1"/>
          <p:nvPr/>
        </p:nvSpPr>
        <p:spPr>
          <a:xfrm>
            <a:off x="258057" y="1195215"/>
            <a:ext cx="1142911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2000" b="1" dirty="0"/>
              <a:t>Perspektívna projekcia</a:t>
            </a:r>
          </a:p>
          <a:p>
            <a:pPr marL="285750" indent="-285750">
              <a:buFontTx/>
              <a:buChar char="-"/>
            </a:pPr>
            <a:endParaRPr lang="sk-SK" dirty="0"/>
          </a:p>
          <a:p>
            <a:pPr marL="285750" indent="-285750">
              <a:buFontTx/>
              <a:buChar char="-"/>
            </a:pPr>
            <a:r>
              <a:rPr lang="sk-SK" dirty="0"/>
              <a:t>Transformácia súradnicového systému 3D vizuálnej scény (3DVS) do súradnicového systému kamery:  </a:t>
            </a:r>
          </a:p>
          <a:p>
            <a:pPr marL="285750" indent="-285750">
              <a:buFontTx/>
              <a:buChar char="-"/>
            </a:pPr>
            <a:endParaRPr lang="sk-SK" dirty="0"/>
          </a:p>
        </p:txBody>
      </p:sp>
      <p:sp>
        <p:nvSpPr>
          <p:cNvPr id="7" name="Obdĺžnik 6"/>
          <p:cNvSpPr/>
          <p:nvPr/>
        </p:nvSpPr>
        <p:spPr>
          <a:xfrm>
            <a:off x="279253" y="5825181"/>
            <a:ext cx="59145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sz="1600" dirty="0"/>
              <a:t>Vzájomné rozloženie súradnicových systémov kamery, snímky a 3DVS</a:t>
            </a:r>
            <a:endParaRPr lang="en-US" sz="1600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253" y="2276249"/>
            <a:ext cx="5887393" cy="34678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Obdĺžnik 5"/>
              <p:cNvSpPr/>
              <p:nvPr/>
            </p:nvSpPr>
            <p:spPr>
              <a:xfrm>
                <a:off x="3983944" y="4503561"/>
                <a:ext cx="2330510" cy="12405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en-US" sz="2800">
                                    <a:latin typeface="Cambria Math" panose="02040503050406030204" pitchFamily="18" charset="0"/>
                                  </a:rPr>
                                  <m:t>x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en-US" sz="2800" i="0">
                                    <a:latin typeface="Cambria Math" panose="02040503050406030204" pitchFamily="18" charset="0"/>
                                  </a:rPr>
                                  <m:t>y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en-US" sz="2800" i="0">
                                    <a:latin typeface="Cambria Math" panose="02040503050406030204" pitchFamily="18" charset="0"/>
                                  </a:rPr>
                                  <m:t>z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2800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en-US" sz="2800" i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en-US" sz="2800" i="0">
                                    <a:latin typeface="Cambria Math" panose="02040503050406030204" pitchFamily="18" charset="0"/>
                                  </a:rPr>
                                  <m:t>v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en-US" sz="2800" i="0">
                                    <a:latin typeface="Cambria Math" panose="02040503050406030204" pitchFamily="18" charset="0"/>
                                  </a:rPr>
                                  <m:t>d</m:t>
                                </m:r>
                                <m:r>
                                  <a:rPr lang="en-US" sz="2800" i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800" i="0">
                                    <a:latin typeface="Cambria Math" panose="02040503050406030204" pitchFamily="18" charset="0"/>
                                  </a:rPr>
                                  <m:t>r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2800" i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Obdĺžni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3944" y="4503561"/>
                <a:ext cx="2330510" cy="12405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BlokTextu 7"/>
          <p:cNvSpPr txBox="1"/>
          <p:nvPr/>
        </p:nvSpPr>
        <p:spPr>
          <a:xfrm>
            <a:off x="6685420" y="2963234"/>
            <a:ext cx="54010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endParaRPr lang="sk-SK" dirty="0"/>
          </a:p>
          <a:p>
            <a:pPr marL="285750" indent="-285750">
              <a:buFontTx/>
              <a:buChar char="-"/>
            </a:pPr>
            <a:r>
              <a:rPr lang="sk-SK" b="1" dirty="0"/>
              <a:t>Výpočet súradníc bodu v rovine snímky</a:t>
            </a:r>
          </a:p>
          <a:p>
            <a:pPr marL="285750" indent="-285750">
              <a:buFontTx/>
              <a:buChar char="-"/>
            </a:pPr>
            <a:endParaRPr lang="sk-SK" dirty="0"/>
          </a:p>
          <a:p>
            <a:r>
              <a:rPr lang="sk-SK" b="1" dirty="0">
                <a:solidFill>
                  <a:srgbClr val="00B0F0"/>
                </a:solidFill>
              </a:rPr>
              <a:t>Riadok (i)</a:t>
            </a:r>
          </a:p>
          <a:p>
            <a:endParaRPr lang="sk-SK" dirty="0"/>
          </a:p>
          <a:p>
            <a:endParaRPr lang="sk-SK" dirty="0"/>
          </a:p>
          <a:p>
            <a:endParaRPr lang="sk-SK" dirty="0"/>
          </a:p>
          <a:p>
            <a:r>
              <a:rPr lang="sk-SK" b="1" dirty="0">
                <a:solidFill>
                  <a:srgbClr val="00B0F0"/>
                </a:solidFill>
              </a:rPr>
              <a:t>Stĺpec (j)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dĺžnik 8"/>
              <p:cNvSpPr/>
              <p:nvPr/>
            </p:nvSpPr>
            <p:spPr>
              <a:xfrm>
                <a:off x="8362066" y="3994064"/>
                <a:ext cx="2672335" cy="8335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800" b="1" i="1">
                          <a:latin typeface="Cambria Math" panose="02040503050406030204" pitchFamily="18" charset="0"/>
                        </a:rPr>
                        <m:t>𝒊</m:t>
                      </m:r>
                      <m:r>
                        <a:rPr lang="en-US" sz="2800" b="1" i="0">
                          <a:latin typeface="Cambria Math" panose="02040503050406030204" pitchFamily="18" charset="0"/>
                        </a:rPr>
                        <m:t>= −</m:t>
                      </m:r>
                      <m:sSub>
                        <m:sSubPr>
                          <m:ctrlPr>
                            <a:rPr lang="en-US" sz="28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2800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f>
                        <m:fPr>
                          <m:ctrlPr>
                            <a:rPr lang="en-US" sz="28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num>
                        <m:den>
                          <m:r>
                            <a:rPr lang="en-US" sz="2800" b="1" i="1">
                              <a:latin typeface="Cambria Math" panose="02040503050406030204" pitchFamily="18" charset="0"/>
                            </a:rPr>
                            <m:t>𝒛</m:t>
                          </m:r>
                        </m:den>
                      </m:f>
                      <m:r>
                        <a:rPr lang="en-US" sz="2800" b="1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>
                              <a:latin typeface="Cambria Math" panose="02040503050406030204" pitchFamily="18" charset="0"/>
                            </a:rPr>
                            <m:t>𝒊</m:t>
                          </m:r>
                        </m:e>
                        <m:sub>
                          <m:r>
                            <a:rPr lang="en-US" sz="2800" b="1" i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9" name="Obdĺžni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2066" y="3994064"/>
                <a:ext cx="2672335" cy="83356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bdĺžnik 9"/>
              <p:cNvSpPr/>
              <p:nvPr/>
            </p:nvSpPr>
            <p:spPr>
              <a:xfrm>
                <a:off x="8450134" y="4961952"/>
                <a:ext cx="2403029" cy="8335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800" b="1" i="1">
                          <a:latin typeface="Cambria Math" panose="02040503050406030204" pitchFamily="18" charset="0"/>
                        </a:rPr>
                        <m:t>𝒋</m:t>
                      </m:r>
                      <m:r>
                        <a:rPr lang="en-US" sz="2800" b="1" i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28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28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f>
                        <m:fPr>
                          <m:ctrlPr>
                            <a:rPr lang="en-US" sz="28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1" i="1">
                              <a:latin typeface="Cambria Math" panose="02040503050406030204" pitchFamily="18" charset="0"/>
                            </a:rPr>
                            <m:t>𝒙</m:t>
                          </m:r>
                        </m:num>
                        <m:den>
                          <m:r>
                            <a:rPr lang="en-US" sz="2800" b="1" i="1">
                              <a:latin typeface="Cambria Math" panose="02040503050406030204" pitchFamily="18" charset="0"/>
                            </a:rPr>
                            <m:t>𝒛</m:t>
                          </m:r>
                        </m:den>
                      </m:f>
                      <m:r>
                        <a:rPr lang="en-US" sz="2800" b="1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8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  <m:sub>
                          <m:r>
                            <a:rPr lang="en-US" sz="2800" b="1" i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10" name="Obdĺžnik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0134" y="4961952"/>
                <a:ext cx="2403029" cy="83356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2214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9253" y="26159"/>
            <a:ext cx="10675440" cy="1325563"/>
          </a:xfrm>
        </p:spPr>
        <p:txBody>
          <a:bodyPr/>
          <a:lstStyle/>
          <a:p>
            <a:r>
              <a:rPr lang="sk-SK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Perspektívna a ortografická projekcia</a:t>
            </a:r>
            <a:endParaRPr lang="sk-SK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BlokTextu 4"/>
          <p:cNvSpPr txBox="1"/>
          <p:nvPr/>
        </p:nvSpPr>
        <p:spPr>
          <a:xfrm>
            <a:off x="258057" y="1195215"/>
            <a:ext cx="1142911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2000" b="1" dirty="0"/>
              <a:t>Ortografická projekcia</a:t>
            </a:r>
          </a:p>
          <a:p>
            <a:pPr marL="285750" indent="-285750">
              <a:buFontTx/>
              <a:buChar char="-"/>
            </a:pPr>
            <a:endParaRPr lang="sk-SK" dirty="0"/>
          </a:p>
          <a:p>
            <a:pPr marL="285750" indent="-285750">
              <a:buFontTx/>
              <a:buChar char="-"/>
            </a:pPr>
            <a:r>
              <a:rPr lang="sk-SK" dirty="0"/>
              <a:t>Matematický model priemetu 3DVS do 2D RS pomocou </a:t>
            </a:r>
            <a:r>
              <a:rPr lang="sk-SK" b="1" dirty="0"/>
              <a:t>paralelnej projekcie</a:t>
            </a:r>
            <a:r>
              <a:rPr lang="sk-SK" dirty="0"/>
              <a:t>.</a:t>
            </a:r>
          </a:p>
          <a:p>
            <a:pPr marL="285750" indent="-285750">
              <a:buFontTx/>
              <a:buChar char="-"/>
            </a:pPr>
            <a:endParaRPr lang="sk-SK" dirty="0"/>
          </a:p>
        </p:txBody>
      </p:sp>
      <p:sp>
        <p:nvSpPr>
          <p:cNvPr id="7" name="Obdĺžnik 6"/>
          <p:cNvSpPr/>
          <p:nvPr/>
        </p:nvSpPr>
        <p:spPr>
          <a:xfrm>
            <a:off x="279253" y="5825181"/>
            <a:ext cx="59145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sz="1600" dirty="0"/>
              <a:t>Vzájomné rozloženie súradnicových systémov kamery, snímky a 3DVS</a:t>
            </a:r>
            <a:endParaRPr lang="en-US" sz="1600" dirty="0"/>
          </a:p>
        </p:txBody>
      </p:sp>
      <p:sp>
        <p:nvSpPr>
          <p:cNvPr id="8" name="BlokTextu 7"/>
          <p:cNvSpPr txBox="1"/>
          <p:nvPr/>
        </p:nvSpPr>
        <p:spPr>
          <a:xfrm>
            <a:off x="6685420" y="2963234"/>
            <a:ext cx="54010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endParaRPr lang="sk-SK" dirty="0"/>
          </a:p>
          <a:p>
            <a:pPr marL="285750" indent="-285750">
              <a:buFontTx/>
              <a:buChar char="-"/>
            </a:pPr>
            <a:r>
              <a:rPr lang="sk-SK" b="1" dirty="0"/>
              <a:t>Výpočet súradníc bodu v rovine snímky</a:t>
            </a:r>
          </a:p>
          <a:p>
            <a:pPr marL="285750" indent="-285750">
              <a:buFontTx/>
              <a:buChar char="-"/>
            </a:pPr>
            <a:endParaRPr lang="sk-SK" dirty="0"/>
          </a:p>
          <a:p>
            <a:r>
              <a:rPr lang="sk-SK" b="1" dirty="0">
                <a:solidFill>
                  <a:srgbClr val="00B0F0"/>
                </a:solidFill>
              </a:rPr>
              <a:t>Riadok (i)</a:t>
            </a:r>
          </a:p>
          <a:p>
            <a:endParaRPr lang="sk-SK" dirty="0"/>
          </a:p>
          <a:p>
            <a:endParaRPr lang="sk-SK" dirty="0"/>
          </a:p>
          <a:p>
            <a:endParaRPr lang="sk-SK" dirty="0"/>
          </a:p>
          <a:p>
            <a:r>
              <a:rPr lang="sk-SK" b="1" dirty="0">
                <a:solidFill>
                  <a:srgbClr val="00B0F0"/>
                </a:solidFill>
              </a:rPr>
              <a:t>Stĺpec (j)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Obdĺžnik 8"/>
              <p:cNvSpPr/>
              <p:nvPr/>
            </p:nvSpPr>
            <p:spPr>
              <a:xfrm>
                <a:off x="8362066" y="3994064"/>
                <a:ext cx="2160015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sz="2800" b="1" i="1">
                          <a:latin typeface="Cambria Math" panose="02040503050406030204" pitchFamily="18" charset="0"/>
                        </a:rPr>
                        <m:t>𝒊</m:t>
                      </m:r>
                      <m:r>
                        <a:rPr lang="sk-SK" sz="2800" b="1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sk-SK" sz="2800" b="1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sk-SK" sz="2800" b="1" i="1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sk-SK" sz="2800" b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sk-SK" sz="28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sz="2800" b="1" i="1">
                              <a:latin typeface="Cambria Math" panose="02040503050406030204" pitchFamily="18" charset="0"/>
                            </a:rPr>
                            <m:t>𝒊</m:t>
                          </m:r>
                        </m:e>
                        <m:sub>
                          <m:r>
                            <a:rPr lang="sk-SK" sz="2800" b="1" i="1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9" name="Obdĺžni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2066" y="3994064"/>
                <a:ext cx="2160015" cy="52322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Obdĺžnik 9"/>
              <p:cNvSpPr/>
              <p:nvPr/>
            </p:nvSpPr>
            <p:spPr>
              <a:xfrm>
                <a:off x="8450134" y="4961952"/>
                <a:ext cx="1897121" cy="5700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k-SK" sz="2800" b="1" i="1">
                          <a:latin typeface="Cambria Math" panose="02040503050406030204" pitchFamily="18" charset="0"/>
                        </a:rPr>
                        <m:t>𝒋</m:t>
                      </m:r>
                      <m:r>
                        <a:rPr lang="sk-SK" sz="2800" b="1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sk-SK" sz="2800" b="1" i="1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sk-SK" sz="2800" b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sk-SK" sz="28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k-SK" sz="2800" b="1" i="1"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  <m:sub>
                          <m:r>
                            <a:rPr lang="sk-SK" sz="2800" b="1" i="1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2800" b="1" dirty="0"/>
              </a:p>
            </p:txBody>
          </p:sp>
        </mc:Choice>
        <mc:Fallback xmlns="">
          <p:sp>
            <p:nvSpPr>
              <p:cNvPr id="10" name="Obdĺžnik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0134" y="4961952"/>
                <a:ext cx="1897121" cy="57002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Difference Between First Angle Projection and Third Angle Projection |  Difference Betwe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44" y="2002845"/>
            <a:ext cx="4876800" cy="422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02107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824674"/>
            <a:ext cx="9144000" cy="1988100"/>
          </a:xfrm>
        </p:spPr>
        <p:txBody>
          <a:bodyPr/>
          <a:lstStyle/>
          <a:p>
            <a:r>
              <a:rPr lang="sk-SK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Číslicové spracovanie obrazov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431289"/>
          </a:xfrm>
        </p:spPr>
        <p:txBody>
          <a:bodyPr>
            <a:normAutofit fontScale="92500" lnSpcReduction="10000"/>
          </a:bodyPr>
          <a:lstStyle/>
          <a:p>
            <a:r>
              <a:rPr lang="sk-SK" b="1" dirty="0"/>
              <a:t>Prednáška č. </a:t>
            </a:r>
            <a:r>
              <a:rPr lang="sk-SK" b="1" dirty="0" smtClean="0"/>
              <a:t>2</a:t>
            </a:r>
            <a:endParaRPr lang="sk-SK" b="1" dirty="0"/>
          </a:p>
          <a:p>
            <a:endParaRPr lang="sk-SK" b="1" dirty="0"/>
          </a:p>
          <a:p>
            <a:pPr marL="342900" indent="-342900" algn="l">
              <a:buFontTx/>
              <a:buChar char="-"/>
            </a:pPr>
            <a:r>
              <a:rPr lang="sk-SK" dirty="0"/>
              <a:t>Stručná história zachytávania statického obrazu</a:t>
            </a:r>
          </a:p>
          <a:p>
            <a:pPr marL="342900" indent="-342900" algn="l">
              <a:buFontTx/>
              <a:buChar char="-"/>
            </a:pPr>
            <a:r>
              <a:rPr lang="sk-SK" dirty="0"/>
              <a:t>Perspektívna a ortografická projekcia</a:t>
            </a:r>
            <a:endParaRPr lang="pl-PL" dirty="0"/>
          </a:p>
          <a:p>
            <a:pPr marL="342900" indent="-342900" algn="l">
              <a:buFontTx/>
              <a:buChar char="-"/>
            </a:pPr>
            <a:r>
              <a:rPr lang="pl-PL" b="1" dirty="0">
                <a:solidFill>
                  <a:srgbClr val="00B0F0"/>
                </a:solidFill>
              </a:rPr>
              <a:t>Snímacie zariadenia</a:t>
            </a:r>
          </a:p>
          <a:p>
            <a:pPr marL="342900" indent="-342900" algn="l">
              <a:buFontTx/>
              <a:buChar char="-"/>
            </a:pPr>
            <a:r>
              <a:rPr lang="pl-PL" dirty="0"/>
              <a:t>Zobrazovacie zariadenia</a:t>
            </a:r>
          </a:p>
        </p:txBody>
      </p:sp>
      <p:pic>
        <p:nvPicPr>
          <p:cNvPr id="1026" name="Picture 2" descr="FE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9824"/>
            <a:ext cx="487680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BlokTextu 3"/>
          <p:cNvSpPr txBox="1"/>
          <p:nvPr/>
        </p:nvSpPr>
        <p:spPr>
          <a:xfrm>
            <a:off x="9020619" y="6300592"/>
            <a:ext cx="26793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 dirty="0"/>
              <a:t>Ing. Ondrej Kováč, PhD.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832042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9253" y="26159"/>
            <a:ext cx="10675440" cy="1325563"/>
          </a:xfrm>
        </p:spPr>
        <p:txBody>
          <a:bodyPr/>
          <a:lstStyle/>
          <a:p>
            <a:r>
              <a:rPr lang="sk-SK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Snímacie zariadenia </a:t>
            </a:r>
            <a:r>
              <a:rPr lang="sk-SK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sk-SK" b="1" i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Vidicon</a:t>
            </a:r>
            <a:endParaRPr lang="sk-SK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BlokTextu 4"/>
          <p:cNvSpPr txBox="1"/>
          <p:nvPr/>
        </p:nvSpPr>
        <p:spPr>
          <a:xfrm>
            <a:off x="279253" y="1177108"/>
            <a:ext cx="116334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400"/>
              <a:t>Jedným z prvých masovo využívaných elektronických snímacích zariadení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400" b="1"/>
              <a:t>Vákuová elektrónka – vidicon</a:t>
            </a:r>
            <a:r>
              <a:rPr lang="sk-SK" sz="2400"/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400"/>
              <a:t>Princíp činnosti spočíva v zmene rezistivity svetlocitlivého materiálu</a:t>
            </a:r>
            <a:endParaRPr lang="sk-SK"/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pic>
        <p:nvPicPr>
          <p:cNvPr id="7" name="Obrázek 6">
            <a:extLst>
              <a:ext uri="{FF2B5EF4-FFF2-40B4-BE49-F238E27FC236}">
                <a16:creationId xmlns="" xmlns:a16="http://schemas.microsoft.com/office/drawing/2014/main" id="{2B44C919-8140-44E3-9CCB-944ACFFC5430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7" r="10940" b="8235"/>
          <a:stretch/>
        </p:blipFill>
        <p:spPr bwMode="auto">
          <a:xfrm>
            <a:off x="1555792" y="2654436"/>
            <a:ext cx="8828516" cy="358778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131937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9253" y="26159"/>
            <a:ext cx="10675440" cy="1325563"/>
          </a:xfrm>
        </p:spPr>
        <p:txBody>
          <a:bodyPr/>
          <a:lstStyle/>
          <a:p>
            <a:r>
              <a:rPr lang="sk-SK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Snímacie zariadenia </a:t>
            </a:r>
            <a:r>
              <a:rPr lang="sk-SK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sk-SK" b="1" i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Vidicon</a:t>
            </a:r>
            <a:endParaRPr lang="sk-SK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BlokTextu 4"/>
          <p:cNvSpPr txBox="1"/>
          <p:nvPr/>
        </p:nvSpPr>
        <p:spPr>
          <a:xfrm>
            <a:off x="0" y="1351722"/>
            <a:ext cx="718784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000" dirty="0"/>
              <a:t>Svetlo dopadá na </a:t>
            </a:r>
            <a:r>
              <a:rPr lang="sk-SK" sz="2000" dirty="0" err="1"/>
              <a:t>fotorezistívnu</a:t>
            </a:r>
            <a:r>
              <a:rPr lang="sk-SK" sz="2000" dirty="0"/>
              <a:t> vrstvu, dochádza k uvoľneniu voľných elektrónov a tieto sa presúvajú na pozitívnu signálovú vrstvu.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000" dirty="0"/>
              <a:t>Vzniká deficit elektrónov na strane, kde dopadá elektrónový lúč.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000" dirty="0"/>
              <a:t>Deficit elektrónov proporčne zodpovedá intenzite - Vzniká potenciálový obraz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000" dirty="0"/>
              <a:t>Elektrónový lúč prechádza po rozkladovej elektróde, eliminuje deficit elektrónov. Toto sa prejaví na prúde, ktorý tečie obvodom katóda – záťaž – vodivý prstenec.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000" dirty="0"/>
              <a:t>Časovo závislé napätie na zaťažovacom rezistore potom predstavuje optický signál prevedený na elektrický. </a:t>
            </a:r>
            <a:endParaRPr lang="en-US" sz="2000" dirty="0"/>
          </a:p>
          <a:p>
            <a:pPr algn="just"/>
            <a:r>
              <a:rPr lang="sk-SK" sz="2400" dirty="0"/>
              <a:t> </a:t>
            </a:r>
          </a:p>
        </p:txBody>
      </p:sp>
      <p:pic>
        <p:nvPicPr>
          <p:cNvPr id="1026" name="Obrázok 155">
            <a:extLst>
              <a:ext uri="{FF2B5EF4-FFF2-40B4-BE49-F238E27FC236}">
                <a16:creationId xmlns="" xmlns:a16="http://schemas.microsoft.com/office/drawing/2014/main" id="{68CD986F-FC80-40E1-AB62-0FF992AEAF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0264" y="3599545"/>
            <a:ext cx="3236300" cy="306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Objekt 3">
            <a:extLst>
              <a:ext uri="{FF2B5EF4-FFF2-40B4-BE49-F238E27FC236}">
                <a16:creationId xmlns="" xmlns:a16="http://schemas.microsoft.com/office/drawing/2014/main" id="{AB6BE4C5-6DAB-4EBF-A6A2-31688D1D592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287431" y="505391"/>
          <a:ext cx="4981966" cy="30116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r:id="rId4" imgW="7708320" imgH="4696920" progId="CorelDraw.Graphic.15">
                  <p:embed/>
                </p:oleObj>
              </mc:Choice>
              <mc:Fallback>
                <p:oleObj r:id="rId4" imgW="7708320" imgH="4696920" progId="CorelDraw.Graphic.15">
                  <p:embed/>
                  <p:pic>
                    <p:nvPicPr>
                      <p:cNvPr id="4" name="Objekt 3">
                        <a:extLst>
                          <a:ext uri="{FF2B5EF4-FFF2-40B4-BE49-F238E27FC236}">
                            <a16:creationId xmlns="" xmlns:a16="http://schemas.microsoft.com/office/drawing/2014/main" id="{AB6BE4C5-6DAB-4EBF-A6A2-31688D1D592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7431" y="505391"/>
                        <a:ext cx="4981966" cy="301169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516572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9253" y="26159"/>
            <a:ext cx="10675440" cy="1325563"/>
          </a:xfrm>
        </p:spPr>
        <p:txBody>
          <a:bodyPr/>
          <a:lstStyle/>
          <a:p>
            <a:r>
              <a:rPr lang="sk-SK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Snímacie zariadenia </a:t>
            </a:r>
            <a:r>
              <a:rPr lang="sk-SK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sk-SK" b="1" i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Vidicon</a:t>
            </a:r>
            <a:endParaRPr lang="sk-SK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BlokTextu 4"/>
          <p:cNvSpPr txBox="1"/>
          <p:nvPr/>
        </p:nvSpPr>
        <p:spPr>
          <a:xfrm>
            <a:off x="279253" y="1177108"/>
            <a:ext cx="116334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400" dirty="0"/>
              <a:t>Farebný obraz sa sníma pomocou troch </a:t>
            </a:r>
            <a:r>
              <a:rPr lang="sk-SK" sz="2400" dirty="0" err="1"/>
              <a:t>elektróniek</a:t>
            </a:r>
            <a:r>
              <a:rPr lang="sk-SK" sz="2400" dirty="0"/>
              <a:t>, ktoré v prednej časti majú nainštalovaný farebný filter </a:t>
            </a:r>
            <a:endParaRPr lang="sk-SK" dirty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pic>
        <p:nvPicPr>
          <p:cNvPr id="6" name="Obrázok 110">
            <a:extLst>
              <a:ext uri="{FF2B5EF4-FFF2-40B4-BE49-F238E27FC236}">
                <a16:creationId xmlns="" xmlns:a16="http://schemas.microsoft.com/office/drawing/2014/main" id="{9747B13F-B557-41A3-94B6-E88CD478E56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683" y="2285104"/>
            <a:ext cx="7982535" cy="45564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89819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9253" y="26159"/>
            <a:ext cx="10675440" cy="1325563"/>
          </a:xfrm>
        </p:spPr>
        <p:txBody>
          <a:bodyPr/>
          <a:lstStyle/>
          <a:p>
            <a:r>
              <a:rPr lang="sk-SK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Snímacie zariadenia </a:t>
            </a:r>
            <a:r>
              <a:rPr lang="sk-SK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CCD snímač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279252" y="1177108"/>
            <a:ext cx="1191274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400" b="1" dirty="0" err="1"/>
              <a:t>Charge-Coupled</a:t>
            </a:r>
            <a:r>
              <a:rPr lang="sk-SK" sz="2400" b="1" dirty="0"/>
              <a:t> Device</a:t>
            </a:r>
            <a:r>
              <a:rPr lang="sk-SK" sz="2400" dirty="0"/>
              <a:t>, čo v Slovenskom </a:t>
            </a:r>
            <a:r>
              <a:rPr lang="sk-SK" sz="2400" u="sng" dirty="0"/>
              <a:t>odbornom</a:t>
            </a:r>
            <a:r>
              <a:rPr lang="sk-SK" sz="2400" dirty="0"/>
              <a:t> preklade znamená </a:t>
            </a:r>
            <a:r>
              <a:rPr lang="sk-SK" sz="2400" b="1" dirty="0"/>
              <a:t>nábojovo viazaná štruktúra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400" dirty="0"/>
              <a:t>Koncept CCD bol navrhnutý v roku </a:t>
            </a:r>
            <a:r>
              <a:rPr lang="sk-SK" sz="2400" b="1" dirty="0"/>
              <a:t>1969</a:t>
            </a:r>
            <a:r>
              <a:rPr lang="sk-SK" sz="2400" dirty="0"/>
              <a:t> výskumníkmi </a:t>
            </a:r>
            <a:r>
              <a:rPr lang="sk-SK" sz="2400" b="1" dirty="0" err="1"/>
              <a:t>Willardom</a:t>
            </a:r>
            <a:r>
              <a:rPr lang="sk-SK" sz="2400" b="1" dirty="0"/>
              <a:t> </a:t>
            </a:r>
            <a:r>
              <a:rPr lang="sk-SK" sz="2400" b="1" dirty="0" err="1"/>
              <a:t>Boyleom</a:t>
            </a:r>
            <a:r>
              <a:rPr lang="sk-SK" sz="2400" dirty="0"/>
              <a:t> a </a:t>
            </a:r>
            <a:r>
              <a:rPr lang="sk-SK" sz="2400" b="1" dirty="0"/>
              <a:t>Georgeom E. </a:t>
            </a:r>
            <a:r>
              <a:rPr lang="sk-SK" sz="2400" b="1" dirty="0" err="1"/>
              <a:t>Smithom</a:t>
            </a:r>
            <a:r>
              <a:rPr lang="sk-SK" sz="2400" dirty="0"/>
              <a:t>  z Bellovho laboratória </a:t>
            </a:r>
            <a:r>
              <a:rPr lang="sk-SK" sz="2400" dirty="0">
                <a:sym typeface="Wingdings" panose="05000000000000000000" pitchFamily="2" charset="2"/>
              </a:rPr>
              <a:t> </a:t>
            </a:r>
            <a:r>
              <a:rPr lang="sk-SK" sz="2400" b="1" i="1" dirty="0">
                <a:solidFill>
                  <a:srgbClr val="00B0F0"/>
                </a:solidFill>
              </a:rPr>
              <a:t> Nobelova cena za fyziku v roku 2009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0242" name="Picture 2" descr="File:Nobel Prize 2009-Press Conference KVA-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492" y="3023767"/>
            <a:ext cx="6616732" cy="3457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bdĺžnik 2"/>
          <p:cNvSpPr/>
          <p:nvPr/>
        </p:nvSpPr>
        <p:spPr>
          <a:xfrm>
            <a:off x="279251" y="2782882"/>
            <a:ext cx="50532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 roku 1975, </a:t>
            </a:r>
            <a:r>
              <a:rPr lang="sk-SK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Steven</a:t>
            </a:r>
            <a:r>
              <a:rPr lang="sk-SK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24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Sasson</a:t>
            </a: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vyvinul prvý digitálny fotoaparát</a:t>
            </a:r>
            <a:endParaRPr lang="en-US" sz="2400" dirty="0"/>
          </a:p>
        </p:txBody>
      </p:sp>
      <p:pic>
        <p:nvPicPr>
          <p:cNvPr id="6" name="Obrázok 5" descr="https://static01.nyt.com/images/2015/08/11/blogs/20150811-lens-sasson-slide-QS7V/20150811-lens-sasson-slide-QS7V-superJumbo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51"/>
          <a:stretch/>
        </p:blipFill>
        <p:spPr bwMode="auto">
          <a:xfrm>
            <a:off x="1541542" y="3816496"/>
            <a:ext cx="2527300" cy="24618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396640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9253" y="26159"/>
            <a:ext cx="10675440" cy="1325563"/>
          </a:xfrm>
        </p:spPr>
        <p:txBody>
          <a:bodyPr/>
          <a:lstStyle/>
          <a:p>
            <a:r>
              <a:rPr lang="sk-SK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Snímacie zariadenia </a:t>
            </a:r>
            <a:r>
              <a:rPr lang="sk-SK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CCD snímač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279253" y="1177108"/>
            <a:ext cx="756104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sk-SK" sz="2000" b="1" dirty="0"/>
              <a:t>1. Fáza – expozícia</a:t>
            </a:r>
          </a:p>
          <a:p>
            <a:pPr algn="just"/>
            <a:r>
              <a:rPr lang="sk-SK" sz="2000" dirty="0"/>
              <a:t>Vrchné elektródy označené číslom 1 sú pripojené na kladné napätie. CCD snímač je následne vystavený svetlu. V pixeloch, na ktoré dopadli fotóny sa uvoľnia elektróny, ktoré sú kladným potenciálom priťahované k elektróde č. 1. – </a:t>
            </a:r>
            <a:r>
              <a:rPr lang="sk-SK" sz="2000" b="1" dirty="0"/>
              <a:t>vznikajú potenciálové studne</a:t>
            </a:r>
            <a:r>
              <a:rPr lang="sk-SK" sz="2000" dirty="0"/>
              <a:t>. </a:t>
            </a:r>
            <a:endParaRPr lang="sk-SK" sz="1600" dirty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pic>
        <p:nvPicPr>
          <p:cNvPr id="4" name="Obrázek 1" descr="ExpozÃ­cia CCD svetlom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2911" y="1469357"/>
            <a:ext cx="3759835" cy="1151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67" name="Obrázek 3" descr="Postup odÄÃ­tavania obrazu, 1. kro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397" y="3604599"/>
            <a:ext cx="3952875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Obrázek 4" descr="Postup odÄÃ­tavania obrazu, 2. kro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397" y="4645253"/>
            <a:ext cx="3943350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5" name="Obrázek 2" descr="Postup odÄÃ­tavania obrazu, 3. krok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9740" y="5715113"/>
            <a:ext cx="3952875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398353" y="156624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98353" y="3604599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Obdĺžnik 6"/>
          <p:cNvSpPr/>
          <p:nvPr/>
        </p:nvSpPr>
        <p:spPr>
          <a:xfrm>
            <a:off x="279253" y="1192311"/>
            <a:ext cx="11752802" cy="1710729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bdĺžnik 7"/>
          <p:cNvSpPr/>
          <p:nvPr/>
        </p:nvSpPr>
        <p:spPr>
          <a:xfrm>
            <a:off x="253497" y="2999932"/>
            <a:ext cx="7586804" cy="3221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800"/>
              </a:spcAft>
            </a:pPr>
            <a:r>
              <a:rPr lang="sk-SK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Fáza – zosnímanie obrazu</a:t>
            </a:r>
          </a:p>
          <a:p>
            <a:pPr lvl="0" algn="just">
              <a:spcAft>
                <a:spcPts val="800"/>
              </a:spcAft>
            </a:pPr>
            <a:r>
              <a:rPr lang="sk-SK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Samotné odčítanie sa uskutoční postupne na konci registra. Potenciálové studne sa k vstupu zosilňovača privedú posúvaním.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Kladné napätie sa privedie na elektródu č. 2 a elektróda č. 1 sa následne od napätia odpojí.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sk-SK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Následne sa pripojí elektróda č. 3 a elektróda č. 2 sa odpojí.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sk-SK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Záporný náboj sa takto posúva cez celý register. </a:t>
            </a:r>
            <a:endParaRPr lang="en-US" sz="2000" dirty="0"/>
          </a:p>
        </p:txBody>
      </p:sp>
      <p:sp>
        <p:nvSpPr>
          <p:cNvPr id="12" name="Obdĺžnik 11"/>
          <p:cNvSpPr/>
          <p:nvPr/>
        </p:nvSpPr>
        <p:spPr>
          <a:xfrm>
            <a:off x="279253" y="3117567"/>
            <a:ext cx="11752802" cy="361672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0137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9253" y="26159"/>
            <a:ext cx="10675440" cy="1325563"/>
          </a:xfrm>
        </p:spPr>
        <p:txBody>
          <a:bodyPr/>
          <a:lstStyle/>
          <a:p>
            <a:r>
              <a:rPr lang="sk-SK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Snímacie zariadenia </a:t>
            </a:r>
            <a:r>
              <a:rPr lang="sk-SK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CCD snímač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279253" y="1177108"/>
            <a:ext cx="697491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000" dirty="0"/>
              <a:t>CCD registre predstavujú stĺpce obrazového snímača a ich výstupy sú pripojené k ďalšiemu posuvnému registru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000" dirty="0"/>
              <a:t>V jednom takte pre odčítanie jedného riadka sa posunú hodnoty na konci vertikálnych registrov do horizontálneho registra, ktorý sa celý odčíta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000" dirty="0"/>
              <a:t>Následne sa realizuje ďalší posun vertikálnych registrov a proces sa opakuje</a:t>
            </a:r>
            <a:endParaRPr lang="en-US" sz="1600" dirty="0"/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5857" y="1177108"/>
            <a:ext cx="4298782" cy="2670789"/>
          </a:xfrm>
          <a:prstGeom prst="rect">
            <a:avLst/>
          </a:prstGeom>
        </p:spPr>
      </p:pic>
      <p:pic>
        <p:nvPicPr>
          <p:cNvPr id="6" name="Obrázok 5" descr="https://sites.google.com/site/cuadernotecnicasaudiovisuales/_/rsrc/1332436216553/sesion-7/BayerPatternFiltration.png?height=318&amp;width=320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3" r="29690"/>
          <a:stretch/>
        </p:blipFill>
        <p:spPr bwMode="auto">
          <a:xfrm>
            <a:off x="615544" y="3715531"/>
            <a:ext cx="2088515" cy="30302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Obdĺžnik 8"/>
          <p:cNvSpPr/>
          <p:nvPr/>
        </p:nvSpPr>
        <p:spPr>
          <a:xfrm>
            <a:off x="2854860" y="4648583"/>
            <a:ext cx="91832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000" dirty="0"/>
              <a:t>Farebný obraz je získaný tak, že svetlo dopadajúce na CCD senzor je filtrované farebnou maskou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000" dirty="0"/>
              <a:t>Vzniká obraz s presne definovaným vzorom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2000" dirty="0"/>
              <a:t>Na zelenú farbu je ľudské oko najcitlivejšie, preto je zelených pixelov najviac </a:t>
            </a:r>
          </a:p>
        </p:txBody>
      </p:sp>
    </p:spTree>
    <p:extLst>
      <p:ext uri="{BB962C8B-B14F-4D97-AF65-F5344CB8AC3E}">
        <p14:creationId xmlns:p14="http://schemas.microsoft.com/office/powerpoint/2010/main" val="8284861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824674"/>
            <a:ext cx="9144000" cy="1988100"/>
          </a:xfrm>
        </p:spPr>
        <p:txBody>
          <a:bodyPr/>
          <a:lstStyle/>
          <a:p>
            <a:r>
              <a:rPr lang="sk-SK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Číslicové spracovanie obrazov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798763"/>
          </a:xfrm>
        </p:spPr>
        <p:txBody>
          <a:bodyPr>
            <a:normAutofit/>
          </a:bodyPr>
          <a:lstStyle/>
          <a:p>
            <a:r>
              <a:rPr lang="sk-SK" b="1" dirty="0"/>
              <a:t>Prednáška č. </a:t>
            </a:r>
            <a:r>
              <a:rPr lang="sk-SK" b="1" dirty="0" smtClean="0"/>
              <a:t>2</a:t>
            </a:r>
            <a:endParaRPr lang="sk-SK" b="1" dirty="0"/>
          </a:p>
          <a:p>
            <a:endParaRPr lang="sk-SK" b="1" dirty="0"/>
          </a:p>
          <a:p>
            <a:pPr marL="342900" indent="-342900" algn="l">
              <a:buFontTx/>
              <a:buChar char="-"/>
            </a:pPr>
            <a:r>
              <a:rPr lang="sk-SK" dirty="0"/>
              <a:t>Stručná história zachytávania statického obrazu</a:t>
            </a:r>
          </a:p>
          <a:p>
            <a:pPr marL="342900" indent="-342900" algn="l">
              <a:buFontTx/>
              <a:buChar char="-"/>
            </a:pPr>
            <a:r>
              <a:rPr lang="sk-SK" dirty="0"/>
              <a:t>Perspektívna a ortografická projekcia</a:t>
            </a:r>
            <a:endParaRPr lang="pl-PL" dirty="0"/>
          </a:p>
          <a:p>
            <a:pPr marL="342900" indent="-342900" algn="l">
              <a:buFontTx/>
              <a:buChar char="-"/>
            </a:pPr>
            <a:r>
              <a:rPr lang="pl-PL" dirty="0"/>
              <a:t>Snímacie zariadenia</a:t>
            </a:r>
          </a:p>
          <a:p>
            <a:pPr marL="342900" indent="-342900" algn="l">
              <a:buFontTx/>
              <a:buChar char="-"/>
            </a:pPr>
            <a:r>
              <a:rPr lang="pl-PL" b="1" dirty="0">
                <a:solidFill>
                  <a:srgbClr val="00B0F0"/>
                </a:solidFill>
              </a:rPr>
              <a:t>Zobrazovacie zariadenia</a:t>
            </a:r>
          </a:p>
        </p:txBody>
      </p:sp>
      <p:pic>
        <p:nvPicPr>
          <p:cNvPr id="1026" name="Picture 2" descr="FE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9824"/>
            <a:ext cx="487680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BlokTextu 3"/>
          <p:cNvSpPr txBox="1"/>
          <p:nvPr/>
        </p:nvSpPr>
        <p:spPr>
          <a:xfrm>
            <a:off x="9020619" y="6300592"/>
            <a:ext cx="26793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 dirty="0"/>
              <a:t>Ing. Ondrej Kováč, PhD.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775907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9253" y="26159"/>
            <a:ext cx="10675440" cy="1325563"/>
          </a:xfrm>
        </p:spPr>
        <p:txBody>
          <a:bodyPr/>
          <a:lstStyle/>
          <a:p>
            <a:r>
              <a:rPr lang="sk-SK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Stručná história zachytávania statického obrazu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279253" y="1177108"/>
            <a:ext cx="837586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2400" b="1" dirty="0">
                <a:solidFill>
                  <a:srgbClr val="00B0F0"/>
                </a:solidFill>
              </a:rPr>
              <a:t>3. st. B.C. </a:t>
            </a:r>
            <a:r>
              <a:rPr lang="sk-SK" sz="2400" b="1" dirty="0"/>
              <a:t>-</a:t>
            </a:r>
            <a:r>
              <a:rPr lang="sk-SK" sz="2400" b="1" dirty="0">
                <a:solidFill>
                  <a:srgbClr val="00B0F0"/>
                </a:solidFill>
              </a:rPr>
              <a:t> </a:t>
            </a:r>
            <a:r>
              <a:rPr lang="sk-SK" sz="2400" b="1" dirty="0" err="1"/>
              <a:t>Camera</a:t>
            </a:r>
            <a:r>
              <a:rPr lang="sk-SK" sz="2400" b="1" dirty="0"/>
              <a:t> </a:t>
            </a:r>
            <a:r>
              <a:rPr lang="sk-SK" sz="2400" b="1" dirty="0" err="1"/>
              <a:t>obscura</a:t>
            </a:r>
            <a:r>
              <a:rPr lang="sk-SK" sz="2400" b="1" dirty="0"/>
              <a:t> – </a:t>
            </a:r>
            <a:r>
              <a:rPr lang="sk-SK" sz="2400" dirty="0"/>
              <a:t>tmavá miestnosť (temná komora)</a:t>
            </a:r>
          </a:p>
          <a:p>
            <a:pPr marL="285750" indent="-285750" algn="just">
              <a:buFontTx/>
              <a:buChar char="-"/>
            </a:pPr>
            <a:endParaRPr lang="sk-SK" dirty="0"/>
          </a:p>
          <a:p>
            <a:pPr marL="285750" indent="-285750" algn="just">
              <a:buFontTx/>
              <a:buChar char="-"/>
            </a:pPr>
            <a:r>
              <a:rPr lang="sk-SK" dirty="0"/>
              <a:t>V diele </a:t>
            </a:r>
            <a:r>
              <a:rPr lang="sk-SK" b="1" dirty="0"/>
              <a:t>Optika </a:t>
            </a:r>
            <a:r>
              <a:rPr lang="sk-SK" dirty="0"/>
              <a:t>Euklides opísal princíp jednoduchého zariadenia </a:t>
            </a:r>
            <a:r>
              <a:rPr lang="sk-SK" i="1" dirty="0" err="1"/>
              <a:t>Camera</a:t>
            </a:r>
            <a:r>
              <a:rPr lang="sk-SK" i="1" dirty="0"/>
              <a:t> </a:t>
            </a:r>
            <a:r>
              <a:rPr lang="sk-SK" i="1" dirty="0" err="1"/>
              <a:t>obscura</a:t>
            </a:r>
            <a:endParaRPr lang="sk-SK" i="1" dirty="0"/>
          </a:p>
          <a:p>
            <a:pPr algn="just"/>
            <a:r>
              <a:rPr lang="sk-SK" i="1" dirty="0"/>
              <a:t>	</a:t>
            </a:r>
            <a:r>
              <a:rPr lang="sk-SK" sz="1400" i="1" dirty="0"/>
              <a:t>  		(Pozn. o autorstve diela Optika sa v kruhoch historikov vedie polemika)</a:t>
            </a:r>
          </a:p>
          <a:p>
            <a:pPr marL="285750" indent="-285750">
              <a:buFontTx/>
              <a:buChar char="-"/>
            </a:pPr>
            <a:endParaRPr lang="sk-SK" dirty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pic>
        <p:nvPicPr>
          <p:cNvPr id="4" name="Obrázok 3" descr="SÃºvisiaci obrÃ¡zok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253" y="3696132"/>
            <a:ext cx="3697965" cy="265386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ázok 5" descr="VÃ½sledok vyhÄ¾adÃ¡vania obrÃ¡zkov pre dopyt camera obscura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6756" y="3696132"/>
            <a:ext cx="3915886" cy="2653868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Camera Obscura, Catalogue, William Y. McAllister, New York, c. 189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9980" y="1741074"/>
            <a:ext cx="3424606" cy="301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67821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9253" y="26159"/>
            <a:ext cx="10917067" cy="1325563"/>
          </a:xfrm>
        </p:spPr>
        <p:txBody>
          <a:bodyPr/>
          <a:lstStyle/>
          <a:p>
            <a:r>
              <a:rPr lang="sk-SK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Zobrazovacie zariadenia</a:t>
            </a:r>
            <a:r>
              <a:rPr lang="sk-SK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katódová trubica (CRT)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279253" y="1177108"/>
            <a:ext cx="116334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400" dirty="0"/>
              <a:t> </a:t>
            </a:r>
            <a:r>
              <a:rPr lang="sk-SK" sz="2400" b="1" dirty="0" err="1"/>
              <a:t>Thompsonova</a:t>
            </a:r>
            <a:r>
              <a:rPr lang="sk-SK" sz="2400" b="1" dirty="0"/>
              <a:t> katódová trubica</a:t>
            </a:r>
            <a:r>
              <a:rPr lang="sk-SK" sz="2400" dirty="0"/>
              <a:t> </a:t>
            </a:r>
            <a:r>
              <a:rPr lang="sk-SK" sz="2400" dirty="0">
                <a:sym typeface="Wingdings" panose="05000000000000000000" pitchFamily="2" charset="2"/>
              </a:rPr>
              <a:t> položil sa tak základ pre klasické obrazovky</a:t>
            </a:r>
            <a:endParaRPr lang="sk-SK" dirty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446C896C-59E8-4ABD-8EB0-F237B06892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252" y="2245359"/>
            <a:ext cx="2026443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grpSp>
        <p:nvGrpSpPr>
          <p:cNvPr id="7" name="Skupina 6">
            <a:extLst>
              <a:ext uri="{FF2B5EF4-FFF2-40B4-BE49-F238E27FC236}">
                <a16:creationId xmlns="" xmlns:a16="http://schemas.microsoft.com/office/drawing/2014/main" id="{D9BC99CC-B1B6-44AC-A381-A5AAA9786421}"/>
              </a:ext>
            </a:extLst>
          </p:cNvPr>
          <p:cNvGrpSpPr/>
          <p:nvPr/>
        </p:nvGrpSpPr>
        <p:grpSpPr>
          <a:xfrm>
            <a:off x="469147" y="1814513"/>
            <a:ext cx="5760281" cy="3301999"/>
            <a:chOff x="142240" y="1737360"/>
            <a:chExt cx="7630160" cy="4373881"/>
          </a:xfrm>
        </p:grpSpPr>
        <p:sp>
          <p:nvSpPr>
            <p:cNvPr id="6" name="Obdélník 5">
              <a:extLst>
                <a:ext uri="{FF2B5EF4-FFF2-40B4-BE49-F238E27FC236}">
                  <a16:creationId xmlns="" xmlns:a16="http://schemas.microsoft.com/office/drawing/2014/main" id="{EAA2CA5D-C6FB-4C2F-896E-E90F76733D58}"/>
                </a:ext>
              </a:extLst>
            </p:cNvPr>
            <p:cNvSpPr/>
            <p:nvPr/>
          </p:nvSpPr>
          <p:spPr>
            <a:xfrm>
              <a:off x="142240" y="1737360"/>
              <a:ext cx="7630160" cy="43738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graphicFrame>
          <p:nvGraphicFramePr>
            <p:cNvPr id="4" name="Objekt 3">
              <a:extLst>
                <a:ext uri="{FF2B5EF4-FFF2-40B4-BE49-F238E27FC236}">
                  <a16:creationId xmlns="" xmlns:a16="http://schemas.microsoft.com/office/drawing/2014/main" id="{FD03B455-9070-413F-A414-77B3DA81670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81124" y="2181475"/>
            <a:ext cx="6952388" cy="37998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5" r:id="rId3" imgW="6583680" imgH="3561840" progId="CorelDraw.Graphic.15">
                    <p:embed/>
                  </p:oleObj>
                </mc:Choice>
                <mc:Fallback>
                  <p:oleObj r:id="rId3" imgW="6583680" imgH="3561840" progId="CorelDraw.Graphic.15">
                    <p:embed/>
                    <p:pic>
                      <p:nvPicPr>
                        <p:cNvPr id="4" name="Objekt 3">
                          <a:extLst>
                            <a:ext uri="{FF2B5EF4-FFF2-40B4-BE49-F238E27FC236}">
                              <a16:creationId xmlns="" xmlns:a16="http://schemas.microsoft.com/office/drawing/2014/main" id="{FD03B455-9070-413F-A414-77B3DA81670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1124" y="2181475"/>
                          <a:ext cx="6952388" cy="379984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8" name="Obrázok 44" descr="Por que los rayos catodicos poseen particulas de carga negativa">
            <a:extLst>
              <a:ext uri="{FF2B5EF4-FFF2-40B4-BE49-F238E27FC236}">
                <a16:creationId xmlns="" xmlns:a16="http://schemas.microsoft.com/office/drawing/2014/main" id="{B6788D6F-EA2E-45E0-B7BF-DBE62F34C7FD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451" y="3184715"/>
            <a:ext cx="5525296" cy="33019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84068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9253" y="26159"/>
            <a:ext cx="10917067" cy="1325563"/>
          </a:xfrm>
        </p:spPr>
        <p:txBody>
          <a:bodyPr/>
          <a:lstStyle/>
          <a:p>
            <a:r>
              <a:rPr lang="sk-SK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Zobrazovacie zariadenia</a:t>
            </a:r>
            <a:r>
              <a:rPr lang="sk-SK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katódová trubica (CRT)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202019" y="1177107"/>
            <a:ext cx="457032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000" dirty="0"/>
              <a:t>Zväzok elektrónov je emitovaný z nepriamo žeravenej katódy.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000" dirty="0"/>
              <a:t>Elektróny sú urýchľované akceleračnými anódami.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000" dirty="0"/>
              <a:t>Urýchlený zväzok prechádza ostriacou anódou, kde sa z vonkajšej strany lúča odčerpávajú elektróny, ktoré sú príliš mimo zväzok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000" dirty="0"/>
              <a:t>Takto zaostrený elektrónový lúč je ďalej vychyľovaný v horizontálnom a vertikálnom smere. </a:t>
            </a:r>
            <a:endParaRPr lang="en-US" sz="1600" dirty="0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446C896C-59E8-4ABD-8EB0-F237B06892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252" y="2245359"/>
            <a:ext cx="2026443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pic>
        <p:nvPicPr>
          <p:cNvPr id="9" name="Obrázok 112">
            <a:extLst>
              <a:ext uri="{FF2B5EF4-FFF2-40B4-BE49-F238E27FC236}">
                <a16:creationId xmlns="" xmlns:a16="http://schemas.microsoft.com/office/drawing/2014/main" id="{B348223A-E25E-477F-9BDC-72AD54FDD7C8}"/>
              </a:ext>
            </a:extLst>
          </p:cNvPr>
          <p:cNvPicPr/>
          <p:nvPr/>
        </p:nvPicPr>
        <p:blipFill rotWithShape="1">
          <a:blip r:embed="rId2"/>
          <a:srcRect t="-1805" b="-4069"/>
          <a:stretch/>
        </p:blipFill>
        <p:spPr bwMode="auto">
          <a:xfrm>
            <a:off x="4772343" y="1199329"/>
            <a:ext cx="7338142" cy="54991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Obrázok 6"/>
          <p:cNvPicPr/>
          <p:nvPr/>
        </p:nvPicPr>
        <p:blipFill>
          <a:blip r:embed="rId3"/>
          <a:stretch>
            <a:fillRect/>
          </a:stretch>
        </p:blipFill>
        <p:spPr>
          <a:xfrm>
            <a:off x="279252" y="4854056"/>
            <a:ext cx="4493090" cy="1645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6572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9253" y="26159"/>
            <a:ext cx="10917067" cy="1325563"/>
          </a:xfrm>
        </p:spPr>
        <p:txBody>
          <a:bodyPr/>
          <a:lstStyle/>
          <a:p>
            <a:r>
              <a:rPr lang="sk-SK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Zobrazovacie zariadenia</a:t>
            </a:r>
            <a:r>
              <a:rPr lang="sk-SK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katódová trubica (CRT)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6059487" y="2105756"/>
            <a:ext cx="597195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400" dirty="0"/>
              <a:t>Farebné obrazovky majú pre každú farbu vlastné elektrónové delo.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sk-SK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400" dirty="0"/>
              <a:t>Tri elektrónové zväzky sú vzájomne zarovnané.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sk-SK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400" dirty="0"/>
              <a:t>Tieto potom cez tieniacu masku dopadajú na farebné plôšky </a:t>
            </a:r>
            <a:r>
              <a:rPr lang="sk-SK" sz="2400" dirty="0" err="1"/>
              <a:t>luminofóru</a:t>
            </a:r>
            <a:r>
              <a:rPr lang="sk-SK" sz="2400" dirty="0"/>
              <a:t>. 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446C896C-59E8-4ABD-8EB0-F237B06892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252" y="2245359"/>
            <a:ext cx="2026443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pic>
        <p:nvPicPr>
          <p:cNvPr id="9" name="Obrázok 112">
            <a:extLst>
              <a:ext uri="{FF2B5EF4-FFF2-40B4-BE49-F238E27FC236}">
                <a16:creationId xmlns="" xmlns:a16="http://schemas.microsoft.com/office/drawing/2014/main" id="{B348223A-E25E-477F-9BDC-72AD54FDD7C8}"/>
              </a:ext>
            </a:extLst>
          </p:cNvPr>
          <p:cNvPicPr/>
          <p:nvPr/>
        </p:nvPicPr>
        <p:blipFill rotWithShape="1">
          <a:blip r:embed="rId2"/>
          <a:srcRect t="-1805" b="-4069"/>
          <a:stretch/>
        </p:blipFill>
        <p:spPr bwMode="auto">
          <a:xfrm>
            <a:off x="279252" y="1029209"/>
            <a:ext cx="5780236" cy="43508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Obrázok 156" descr="Výsledok vyhľadávania obrázkov pre dopyt farebna maska CRT">
            <a:extLst>
              <a:ext uri="{FF2B5EF4-FFF2-40B4-BE49-F238E27FC236}">
                <a16:creationId xmlns="" xmlns:a16="http://schemas.microsoft.com/office/drawing/2014/main" id="{7A9478DF-3CEB-4B69-A04E-0DA42C346DE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197" y="5152744"/>
            <a:ext cx="2866345" cy="17052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834503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9253" y="26159"/>
            <a:ext cx="10917067" cy="1325563"/>
          </a:xfrm>
        </p:spPr>
        <p:txBody>
          <a:bodyPr/>
          <a:lstStyle/>
          <a:p>
            <a:r>
              <a:rPr lang="sk-SK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Zobrazovacie zariadenia</a:t>
            </a:r>
            <a:r>
              <a:rPr lang="sk-SK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katódová trubica (CRT)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="" xmlns:a16="http://schemas.microsoft.com/office/drawing/2014/main" id="{F17DDC60-98F0-4E60-A023-4503D3C954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8990" y="1306003"/>
            <a:ext cx="21600916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graphicFrame>
        <p:nvGraphicFramePr>
          <p:cNvPr id="6" name="Objekt 5">
            <a:extLst>
              <a:ext uri="{FF2B5EF4-FFF2-40B4-BE49-F238E27FC236}">
                <a16:creationId xmlns="" xmlns:a16="http://schemas.microsoft.com/office/drawing/2014/main" id="{E5959766-737B-4FC2-9326-BDCB6C146DF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24333" y="1236729"/>
          <a:ext cx="10270310" cy="56212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r:id="rId3" imgW="8693280" imgH="4703400" progId="CorelDraw.Graphic.15">
                  <p:embed/>
                </p:oleObj>
              </mc:Choice>
              <mc:Fallback>
                <p:oleObj r:id="rId3" imgW="8693280" imgH="4703400" progId="CorelDraw.Graphic.15">
                  <p:embed/>
                  <p:pic>
                    <p:nvPicPr>
                      <p:cNvPr id="6" name="Objekt 5">
                        <a:extLst>
                          <a:ext uri="{FF2B5EF4-FFF2-40B4-BE49-F238E27FC236}">
                            <a16:creationId xmlns="" xmlns:a16="http://schemas.microsoft.com/office/drawing/2014/main" id="{E5959766-737B-4FC2-9326-BDCB6C146DF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4333" y="1236729"/>
                        <a:ext cx="10270310" cy="56212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127027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9253" y="26159"/>
            <a:ext cx="10917067" cy="1325563"/>
          </a:xfrm>
        </p:spPr>
        <p:txBody>
          <a:bodyPr/>
          <a:lstStyle/>
          <a:p>
            <a:r>
              <a:rPr lang="sk-SK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Zobrazovacie zariadenia</a:t>
            </a:r>
            <a:r>
              <a:rPr lang="sk-SK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katódová trubica (CRT)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244882" y="1199159"/>
            <a:ext cx="11629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400" dirty="0"/>
              <a:t>Videosignál pre jeden riadok a obraz zložený z takýchto riadkov môžu vyzerať nasledovne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446C896C-59E8-4ABD-8EB0-F237B06892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252" y="2245359"/>
            <a:ext cx="2026443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sp>
        <p:nvSpPr>
          <p:cNvPr id="4" name="Rectangle 2">
            <a:extLst>
              <a:ext uri="{FF2B5EF4-FFF2-40B4-BE49-F238E27FC236}">
                <a16:creationId xmlns="" xmlns:a16="http://schemas.microsoft.com/office/drawing/2014/main" id="{F17DDC60-98F0-4E60-A023-4503D3C954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8990" y="1306003"/>
            <a:ext cx="21600916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5C1C3A15-19A6-4921-A3FB-2CBA33F033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9435" y="1177107"/>
            <a:ext cx="2351297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graphicFrame>
        <p:nvGraphicFramePr>
          <p:cNvPr id="8" name="Objekt 7">
            <a:extLst>
              <a:ext uri="{FF2B5EF4-FFF2-40B4-BE49-F238E27FC236}">
                <a16:creationId xmlns="" xmlns:a16="http://schemas.microsoft.com/office/drawing/2014/main" id="{C5A24CAD-E12B-44A6-9C50-0F780C0A8C0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40423" y="2039160"/>
          <a:ext cx="7163375" cy="4141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r:id="rId3" imgW="10446120" imgH="6042960" progId="CorelDraw.Graphic.15">
                  <p:embed/>
                </p:oleObj>
              </mc:Choice>
              <mc:Fallback>
                <p:oleObj r:id="rId3" imgW="10446120" imgH="6042960" progId="CorelDraw.Graphic.15">
                  <p:embed/>
                  <p:pic>
                    <p:nvPicPr>
                      <p:cNvPr id="8" name="Objekt 7">
                        <a:extLst>
                          <a:ext uri="{FF2B5EF4-FFF2-40B4-BE49-F238E27FC236}">
                            <a16:creationId xmlns="" xmlns:a16="http://schemas.microsoft.com/office/drawing/2014/main" id="{C5A24CAD-E12B-44A6-9C50-0F780C0A8C0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0423" y="2039160"/>
                        <a:ext cx="7163375" cy="41411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>
            <a:extLst>
              <a:ext uri="{FF2B5EF4-FFF2-40B4-BE49-F238E27FC236}">
                <a16:creationId xmlns="" xmlns:a16="http://schemas.microsoft.com/office/drawing/2014/main" id="{2AA7EE6B-5D74-41E3-9AAD-9C45D1705096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9848193" y="5302157"/>
            <a:ext cx="1960940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graphicFrame>
        <p:nvGraphicFramePr>
          <p:cNvPr id="10" name="Objekt 9">
            <a:extLst>
              <a:ext uri="{FF2B5EF4-FFF2-40B4-BE49-F238E27FC236}">
                <a16:creationId xmlns="" xmlns:a16="http://schemas.microsoft.com/office/drawing/2014/main" id="{6674D859-8408-4EA5-9DDD-72D70782479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436384" y="2189215"/>
          <a:ext cx="2598505" cy="2552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r:id="rId5" imgW="5436720" imgH="5178600" progId="CorelDraw.Graphic.15">
                  <p:embed/>
                </p:oleObj>
              </mc:Choice>
              <mc:Fallback>
                <p:oleObj r:id="rId5" imgW="5436720" imgH="5178600" progId="CorelDraw.Graphic.15">
                  <p:embed/>
                  <p:pic>
                    <p:nvPicPr>
                      <p:cNvPr id="10" name="Objekt 9">
                        <a:extLst>
                          <a:ext uri="{FF2B5EF4-FFF2-40B4-BE49-F238E27FC236}">
                            <a16:creationId xmlns="" xmlns:a16="http://schemas.microsoft.com/office/drawing/2014/main" id="{6674D859-8408-4EA5-9DDD-72D70782479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36384" y="2189215"/>
                        <a:ext cx="2598505" cy="25525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616839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9253" y="26159"/>
            <a:ext cx="10917067" cy="1325563"/>
          </a:xfrm>
        </p:spPr>
        <p:txBody>
          <a:bodyPr/>
          <a:lstStyle/>
          <a:p>
            <a:r>
              <a:rPr lang="sk-SK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Zobrazovacie zariadenia</a:t>
            </a:r>
            <a:r>
              <a:rPr lang="sk-SK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LCD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242741" y="1175706"/>
            <a:ext cx="5816747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000" dirty="0"/>
              <a:t>Princíp LCD (</a:t>
            </a:r>
            <a:r>
              <a:rPr lang="sk-SK" sz="2000" b="1" dirty="0" err="1"/>
              <a:t>Liquid</a:t>
            </a:r>
            <a:r>
              <a:rPr lang="sk-SK" sz="2000" b="1" dirty="0"/>
              <a:t> </a:t>
            </a:r>
            <a:r>
              <a:rPr lang="sk-SK" sz="2000" b="1" dirty="0" err="1"/>
              <a:t>Crystal</a:t>
            </a:r>
            <a:r>
              <a:rPr lang="sk-SK" sz="2000" b="1" dirty="0"/>
              <a:t> Display)</a:t>
            </a:r>
            <a:r>
              <a:rPr lang="sk-SK" sz="2000" dirty="0"/>
              <a:t> spočíva v tom, že horizontálne polarizované svetlo neprechádza vertikálne polarizovaným filtrom.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000" dirty="0"/>
              <a:t>Molekuly tekutého kryštálu možno vplyvom vonkajšieho elektrického poľa a potom týmto elektrickým poľom možné je ich možné aj natáčať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sk-SK" sz="2000" dirty="0"/>
          </a:p>
          <a:p>
            <a:r>
              <a:rPr lang="sk-SK" sz="2000" b="1" dirty="0"/>
              <a:t>Výhody</a:t>
            </a:r>
            <a:endParaRPr lang="sk-SK" sz="2000" dirty="0"/>
          </a:p>
          <a:p>
            <a:pPr lvl="0"/>
            <a:r>
              <a:rPr lang="sk-SK" sz="2000" dirty="0"/>
              <a:t>Nedochádza k vypaľovaniu statického obrazu</a:t>
            </a:r>
          </a:p>
          <a:p>
            <a:r>
              <a:rPr lang="sk-SK" sz="2000" dirty="0"/>
              <a:t>Nižšia prevádzková teplota (oproti PDP a CRT)</a:t>
            </a:r>
          </a:p>
          <a:p>
            <a:pPr lvl="0"/>
            <a:r>
              <a:rPr lang="sk-SK" sz="2000" dirty="0"/>
              <a:t>Nadmorská výška nemá vplyv na zobrazenie</a:t>
            </a:r>
          </a:p>
          <a:p>
            <a:pPr lvl="0"/>
            <a:r>
              <a:rPr lang="sk-SK" sz="2000" dirty="0"/>
              <a:t>Odlesk vonkajšieho osvetlenia</a:t>
            </a:r>
          </a:p>
          <a:p>
            <a:r>
              <a:rPr lang="sk-SK" sz="2000" dirty="0"/>
              <a:t>Nižšia hmotnosť (oproti PDP a CRT)</a:t>
            </a:r>
          </a:p>
          <a:p>
            <a:pPr lvl="0"/>
            <a:endParaRPr lang="sk-SK" sz="2000" dirty="0"/>
          </a:p>
          <a:p>
            <a:r>
              <a:rPr lang="sk-SK" sz="2000" b="1" dirty="0"/>
              <a:t>Nevýhody</a:t>
            </a:r>
            <a:endParaRPr lang="sk-SK" sz="2000" dirty="0"/>
          </a:p>
          <a:p>
            <a:pPr lvl="0"/>
            <a:r>
              <a:rPr lang="sk-SK" sz="2000" dirty="0"/>
              <a:t>Nižší kontrast (oproti PDP)</a:t>
            </a:r>
          </a:p>
          <a:p>
            <a:pPr lvl="0"/>
            <a:r>
              <a:rPr lang="sk-SK" sz="2000" dirty="0"/>
              <a:t>Horšie vnímanie pohybu</a:t>
            </a:r>
          </a:p>
          <a:p>
            <a:pPr lvl="0"/>
            <a:r>
              <a:rPr lang="sk-SK" sz="2000" dirty="0"/>
              <a:t>Malý pozorovací uhol, približne 120°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446C896C-59E8-4ABD-8EB0-F237B06892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252" y="2245359"/>
            <a:ext cx="2026443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sp>
        <p:nvSpPr>
          <p:cNvPr id="4" name="Rectangle 2">
            <a:extLst>
              <a:ext uri="{FF2B5EF4-FFF2-40B4-BE49-F238E27FC236}">
                <a16:creationId xmlns="" xmlns:a16="http://schemas.microsoft.com/office/drawing/2014/main" id="{F17DDC60-98F0-4E60-A023-4503D3C954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8990" y="1306003"/>
            <a:ext cx="21600916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5C1C3A15-19A6-4921-A3FB-2CBA33F033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9435" y="1177107"/>
            <a:ext cx="2351297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sp>
        <p:nvSpPr>
          <p:cNvPr id="9" name="Rectangle 6">
            <a:extLst>
              <a:ext uri="{FF2B5EF4-FFF2-40B4-BE49-F238E27FC236}">
                <a16:creationId xmlns="" xmlns:a16="http://schemas.microsoft.com/office/drawing/2014/main" id="{2AA7EE6B-5D74-41E3-9AAD-9C45D1705096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9848193" y="5302157"/>
            <a:ext cx="1960940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pic>
        <p:nvPicPr>
          <p:cNvPr id="11" name="Obrázok 51">
            <a:extLst>
              <a:ext uri="{FF2B5EF4-FFF2-40B4-BE49-F238E27FC236}">
                <a16:creationId xmlns="" xmlns:a16="http://schemas.microsoft.com/office/drawing/2014/main" id="{37FA6517-4960-4DDD-A03C-1C872006DA8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096000" y="1029957"/>
            <a:ext cx="5990897" cy="356743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2AA25E5-27F3-49E9-AE3A-6A498BDD15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9232" y="459739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graphicFrame>
        <p:nvGraphicFramePr>
          <p:cNvPr id="12" name="Objekt 11">
            <a:extLst>
              <a:ext uri="{FF2B5EF4-FFF2-40B4-BE49-F238E27FC236}">
                <a16:creationId xmlns="" xmlns:a16="http://schemas.microsoft.com/office/drawing/2014/main" id="{E9408362-68ED-48E8-B486-25661A0D361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607886" y="4665077"/>
          <a:ext cx="4967123" cy="21356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r:id="rId4" imgW="6321240" imgH="2703960" progId="CorelDraw.Graphic.15">
                  <p:embed/>
                </p:oleObj>
              </mc:Choice>
              <mc:Fallback>
                <p:oleObj r:id="rId4" imgW="6321240" imgH="2703960" progId="CorelDraw.Graphic.15">
                  <p:embed/>
                  <p:pic>
                    <p:nvPicPr>
                      <p:cNvPr id="12" name="Objekt 11">
                        <a:extLst>
                          <a:ext uri="{FF2B5EF4-FFF2-40B4-BE49-F238E27FC236}">
                            <a16:creationId xmlns="" xmlns:a16="http://schemas.microsoft.com/office/drawing/2014/main" id="{E9408362-68ED-48E8-B486-25661A0D361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7886" y="4665077"/>
                        <a:ext cx="4967123" cy="213562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318454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9253" y="26159"/>
            <a:ext cx="10917067" cy="1325563"/>
          </a:xfrm>
        </p:spPr>
        <p:txBody>
          <a:bodyPr/>
          <a:lstStyle/>
          <a:p>
            <a:r>
              <a:rPr lang="sk-SK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Zobrazovacie zariadenia</a:t>
            </a:r>
            <a:r>
              <a:rPr lang="sk-SK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PDP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167414" y="1136821"/>
            <a:ext cx="117841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000" dirty="0"/>
              <a:t>Princíp PDP (</a:t>
            </a:r>
            <a:r>
              <a:rPr lang="sk-SK" sz="2000" b="1" dirty="0" err="1"/>
              <a:t>Plasma</a:t>
            </a:r>
            <a:r>
              <a:rPr lang="sk-SK" sz="2000" b="1" dirty="0"/>
              <a:t> Display Panel - PDP</a:t>
            </a:r>
            <a:r>
              <a:rPr lang="sk-SK" sz="2000" dirty="0"/>
              <a:t>) spočíva v  zapálení elektrického oblúka v  zmesi vzácneho plynu a pary ortuti. Vysoko ionizovaný plyn (plazma) vyžaruje v oblasti UV svetla, ktoré vyvolá žiarenie fosforovej vrstvy v požadovanej vlnovej dĺžke (farbe).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sk-SK" sz="2000" dirty="0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446C896C-59E8-4ABD-8EB0-F237B06892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252" y="2245359"/>
            <a:ext cx="2026443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sp>
        <p:nvSpPr>
          <p:cNvPr id="4" name="Rectangle 2">
            <a:extLst>
              <a:ext uri="{FF2B5EF4-FFF2-40B4-BE49-F238E27FC236}">
                <a16:creationId xmlns="" xmlns:a16="http://schemas.microsoft.com/office/drawing/2014/main" id="{F17DDC60-98F0-4E60-A023-4503D3C954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8990" y="1306003"/>
            <a:ext cx="21600916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5C1C3A15-19A6-4921-A3FB-2CBA33F033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9435" y="1177107"/>
            <a:ext cx="2351297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sp>
        <p:nvSpPr>
          <p:cNvPr id="9" name="Rectangle 6">
            <a:extLst>
              <a:ext uri="{FF2B5EF4-FFF2-40B4-BE49-F238E27FC236}">
                <a16:creationId xmlns="" xmlns:a16="http://schemas.microsoft.com/office/drawing/2014/main" id="{2AA7EE6B-5D74-41E3-9AAD-9C45D1705096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9848193" y="5302157"/>
            <a:ext cx="1960940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2AA25E5-27F3-49E9-AE3A-6A498BDD15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9232" y="459739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pic>
        <p:nvPicPr>
          <p:cNvPr id="13" name="Obrázok 113">
            <a:extLst>
              <a:ext uri="{FF2B5EF4-FFF2-40B4-BE49-F238E27FC236}">
                <a16:creationId xmlns="" xmlns:a16="http://schemas.microsoft.com/office/drawing/2014/main" id="{1C8B0B69-27EB-4EC3-AE11-2A541593FB8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176164" y="2245359"/>
            <a:ext cx="5921531" cy="4108870"/>
          </a:xfrm>
          <a:prstGeom prst="rect">
            <a:avLst/>
          </a:prstGeom>
        </p:spPr>
      </p:pic>
      <p:sp>
        <p:nvSpPr>
          <p:cNvPr id="10" name="Obdĺžnik 9"/>
          <p:cNvSpPr/>
          <p:nvPr/>
        </p:nvSpPr>
        <p:spPr>
          <a:xfrm>
            <a:off x="441435" y="2522237"/>
            <a:ext cx="6096000" cy="40010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sk-SK" sz="2000" b="1" dirty="0"/>
              <a:t>Výhody</a:t>
            </a:r>
          </a:p>
          <a:p>
            <a:pPr algn="just"/>
            <a:r>
              <a:rPr lang="sk-SK" sz="2000" dirty="0"/>
              <a:t>Široký pozorovací uhol  160–170°</a:t>
            </a:r>
          </a:p>
          <a:p>
            <a:pPr algn="just"/>
            <a:r>
              <a:rPr lang="sk-SK" sz="2000" dirty="0"/>
              <a:t>Úspora miesta (oproti CRT)</a:t>
            </a:r>
          </a:p>
          <a:p>
            <a:pPr algn="just"/>
            <a:r>
              <a:rPr lang="sk-SK" sz="2000" dirty="0"/>
              <a:t>Lepší kontrast (oproti LCD)</a:t>
            </a:r>
          </a:p>
          <a:p>
            <a:pPr algn="just"/>
            <a:r>
              <a:rPr lang="sk-SK" sz="2000" dirty="0"/>
              <a:t>Prirodzený vnem pohybu - pohyb je plynulejší</a:t>
            </a:r>
          </a:p>
          <a:p>
            <a:pPr algn="just"/>
            <a:endParaRPr lang="sk-SK" sz="2000" b="1" dirty="0"/>
          </a:p>
          <a:p>
            <a:pPr algn="just"/>
            <a:r>
              <a:rPr lang="sk-SK" sz="2000" b="1" dirty="0"/>
              <a:t>Nevýhody</a:t>
            </a:r>
          </a:p>
          <a:p>
            <a:pPr algn="just"/>
            <a:r>
              <a:rPr lang="sk-SK" sz="2000" dirty="0"/>
              <a:t>Nižší jas (oproti LCD)</a:t>
            </a:r>
          </a:p>
          <a:p>
            <a:pPr algn="just"/>
            <a:r>
              <a:rPr lang="sk-SK" sz="2000" dirty="0"/>
              <a:t>Interferencie s vonkajším osvetlením)</a:t>
            </a:r>
          </a:p>
          <a:p>
            <a:pPr algn="just"/>
            <a:r>
              <a:rPr lang="sk-SK" sz="2000" dirty="0"/>
              <a:t>Spotreba energie - produkcia odpadného tepla</a:t>
            </a:r>
          </a:p>
          <a:p>
            <a:pPr algn="just"/>
            <a:r>
              <a:rPr lang="sk-SK" sz="2000" dirty="0"/>
              <a:t>Vypaľovanie statického obrazu do </a:t>
            </a:r>
            <a:r>
              <a:rPr lang="sk-SK" sz="2000" dirty="0" err="1"/>
              <a:t>luminoforu</a:t>
            </a:r>
            <a:endParaRPr lang="sk-SK" sz="2000" dirty="0"/>
          </a:p>
          <a:p>
            <a:pPr algn="just"/>
            <a:r>
              <a:rPr lang="sk-SK" sz="2000" dirty="0"/>
              <a:t>Problém s využitím vo vysokých nadmorských výškach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956573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9253" y="26159"/>
            <a:ext cx="10917067" cy="1325563"/>
          </a:xfrm>
        </p:spPr>
        <p:txBody>
          <a:bodyPr/>
          <a:lstStyle/>
          <a:p>
            <a:r>
              <a:rPr lang="sk-SK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Zobrazovacie zariadenia</a:t>
            </a:r>
            <a:r>
              <a:rPr lang="sk-SK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OLED 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279253" y="1177107"/>
            <a:ext cx="621298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000" dirty="0"/>
              <a:t>Pixely sú tvorené aktívnymi LED diódami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000" dirty="0"/>
              <a:t>Princíp činnosti je nasledovný: Pri prechode prúdu diódou diery z anódy a elektróny z katódy prechádzajú do organického florescenčného materiálu.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000" dirty="0"/>
              <a:t>Dochádza k ich </a:t>
            </a:r>
            <a:r>
              <a:rPr lang="sk-SK" sz="2000" dirty="0" err="1"/>
              <a:t>rekombinácií</a:t>
            </a:r>
            <a:r>
              <a:rPr lang="sk-SK" sz="2000" dirty="0"/>
              <a:t>. Voľný elektrón má vyššiu energetickú hladinu, ako ju má vo valenčnom pásme atómu, pri </a:t>
            </a:r>
            <a:r>
              <a:rPr lang="sk-SK" sz="2000" dirty="0" err="1"/>
              <a:t>rekombinácii</a:t>
            </a:r>
            <a:r>
              <a:rPr lang="sk-SK" sz="2000" dirty="0"/>
              <a:t> sa táto energia vyžiari vo forme fotónu.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sk-SK" sz="20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2000" dirty="0"/>
              <a:t>Vlnová dĺžka tohto žiarenia, je daná vlastnosťami organického fluorescenčného materiálu. </a:t>
            </a:r>
            <a:endParaRPr lang="en-US" sz="2000" dirty="0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446C896C-59E8-4ABD-8EB0-F237B06892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252" y="2245359"/>
            <a:ext cx="2026443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sp>
        <p:nvSpPr>
          <p:cNvPr id="4" name="Rectangle 2">
            <a:extLst>
              <a:ext uri="{FF2B5EF4-FFF2-40B4-BE49-F238E27FC236}">
                <a16:creationId xmlns="" xmlns:a16="http://schemas.microsoft.com/office/drawing/2014/main" id="{F17DDC60-98F0-4E60-A023-4503D3C954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8990" y="1306003"/>
            <a:ext cx="21600916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5C1C3A15-19A6-4921-A3FB-2CBA33F033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9435" y="1177107"/>
            <a:ext cx="2351297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sp>
        <p:nvSpPr>
          <p:cNvPr id="9" name="Rectangle 6">
            <a:extLst>
              <a:ext uri="{FF2B5EF4-FFF2-40B4-BE49-F238E27FC236}">
                <a16:creationId xmlns="" xmlns:a16="http://schemas.microsoft.com/office/drawing/2014/main" id="{2AA7EE6B-5D74-41E3-9AAD-9C45D1705096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9848193" y="5302157"/>
            <a:ext cx="1960940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2AA25E5-27F3-49E9-AE3A-6A498BDD15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9232" y="459739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pic>
        <p:nvPicPr>
          <p:cNvPr id="10" name="Obrázok 97">
            <a:extLst>
              <a:ext uri="{FF2B5EF4-FFF2-40B4-BE49-F238E27FC236}">
                <a16:creationId xmlns="" xmlns:a16="http://schemas.microsoft.com/office/drawing/2014/main" id="{EEC74B22-E67D-4DE7-BEC0-82EDA056F8A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838112" y="1177107"/>
            <a:ext cx="5110765" cy="5346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2520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6">
            <a:extLst>
              <a:ext uri="{FF2B5EF4-FFF2-40B4-BE49-F238E27FC236}">
                <a16:creationId xmlns:a16="http://schemas.microsoft.com/office/drawing/2014/main" xmlns="" id="{66B332A4-D438-4773-A77F-5ED49A448D9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953768" y="0"/>
            <a:ext cx="8284464" cy="6858000"/>
          </a:xfrm>
          <a:custGeom>
            <a:avLst/>
            <a:gdLst>
              <a:gd name="connsiteX0" fmla="*/ 1818109 w 8284464"/>
              <a:gd name="connsiteY0" fmla="*/ 0 h 6858000"/>
              <a:gd name="connsiteX1" fmla="*/ 6466355 w 8284464"/>
              <a:gd name="connsiteY1" fmla="*/ 0 h 6858000"/>
              <a:gd name="connsiteX2" fmla="*/ 6620596 w 8284464"/>
              <a:gd name="connsiteY2" fmla="*/ 109683 h 6858000"/>
              <a:gd name="connsiteX3" fmla="*/ 8284464 w 8284464"/>
              <a:gd name="connsiteY3" fmla="*/ 3429000 h 6858000"/>
              <a:gd name="connsiteX4" fmla="*/ 6620596 w 8284464"/>
              <a:gd name="connsiteY4" fmla="*/ 6748318 h 6858000"/>
              <a:gd name="connsiteX5" fmla="*/ 6466355 w 8284464"/>
              <a:gd name="connsiteY5" fmla="*/ 6858000 h 6858000"/>
              <a:gd name="connsiteX6" fmla="*/ 1818109 w 8284464"/>
              <a:gd name="connsiteY6" fmla="*/ 6858000 h 6858000"/>
              <a:gd name="connsiteX7" fmla="*/ 1663869 w 8284464"/>
              <a:gd name="connsiteY7" fmla="*/ 6748318 h 6858000"/>
              <a:gd name="connsiteX8" fmla="*/ 0 w 8284464"/>
              <a:gd name="connsiteY8" fmla="*/ 3429000 h 6858000"/>
              <a:gd name="connsiteX9" fmla="*/ 1663869 w 8284464"/>
              <a:gd name="connsiteY9" fmla="*/ 10968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84464" h="6858000">
                <a:moveTo>
                  <a:pt x="1818109" y="0"/>
                </a:moveTo>
                <a:lnTo>
                  <a:pt x="6466355" y="0"/>
                </a:lnTo>
                <a:lnTo>
                  <a:pt x="6620596" y="109683"/>
                </a:lnTo>
                <a:cubicBezTo>
                  <a:pt x="7630666" y="865069"/>
                  <a:pt x="8284464" y="2070683"/>
                  <a:pt x="8284464" y="3429000"/>
                </a:cubicBezTo>
                <a:cubicBezTo>
                  <a:pt x="8284464" y="4787317"/>
                  <a:pt x="7630666" y="5992931"/>
                  <a:pt x="6620596" y="6748318"/>
                </a:cubicBezTo>
                <a:lnTo>
                  <a:pt x="6466355" y="6858000"/>
                </a:lnTo>
                <a:lnTo>
                  <a:pt x="1818109" y="6858000"/>
                </a:lnTo>
                <a:lnTo>
                  <a:pt x="1663869" y="6748318"/>
                </a:lnTo>
                <a:cubicBezTo>
                  <a:pt x="653798" y="5992931"/>
                  <a:pt x="0" y="4787317"/>
                  <a:pt x="0" y="3429000"/>
                </a:cubicBezTo>
                <a:cubicBezTo>
                  <a:pt x="0" y="2070683"/>
                  <a:pt x="653798" y="865069"/>
                  <a:pt x="1663869" y="10968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8">
            <a:extLst>
              <a:ext uri="{FF2B5EF4-FFF2-40B4-BE49-F238E27FC236}">
                <a16:creationId xmlns:a16="http://schemas.microsoft.com/office/drawing/2014/main" xmlns="" id="{DF9AD32D-FF05-44F4-BD4D-9CEE89B71EB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118360" y="0"/>
            <a:ext cx="7955280" cy="6858000"/>
          </a:xfrm>
          <a:custGeom>
            <a:avLst/>
            <a:gdLst>
              <a:gd name="connsiteX0" fmla="*/ 1962423 w 7955280"/>
              <a:gd name="connsiteY0" fmla="*/ 0 h 6858000"/>
              <a:gd name="connsiteX1" fmla="*/ 5992858 w 7955280"/>
              <a:gd name="connsiteY1" fmla="*/ 0 h 6858000"/>
              <a:gd name="connsiteX2" fmla="*/ 6040191 w 7955280"/>
              <a:gd name="connsiteY2" fmla="*/ 27216 h 6858000"/>
              <a:gd name="connsiteX3" fmla="*/ 7955280 w 7955280"/>
              <a:gd name="connsiteY3" fmla="*/ 3429000 h 6858000"/>
              <a:gd name="connsiteX4" fmla="*/ 6040191 w 7955280"/>
              <a:gd name="connsiteY4" fmla="*/ 6830784 h 6858000"/>
              <a:gd name="connsiteX5" fmla="*/ 5992858 w 7955280"/>
              <a:gd name="connsiteY5" fmla="*/ 6858000 h 6858000"/>
              <a:gd name="connsiteX6" fmla="*/ 1962423 w 7955280"/>
              <a:gd name="connsiteY6" fmla="*/ 6858000 h 6858000"/>
              <a:gd name="connsiteX7" fmla="*/ 1915089 w 7955280"/>
              <a:gd name="connsiteY7" fmla="*/ 6830784 h 6858000"/>
              <a:gd name="connsiteX8" fmla="*/ 0 w 7955280"/>
              <a:gd name="connsiteY8" fmla="*/ 3429000 h 6858000"/>
              <a:gd name="connsiteX9" fmla="*/ 1915089 w 7955280"/>
              <a:gd name="connsiteY9" fmla="*/ 2721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955280" h="6858000">
                <a:moveTo>
                  <a:pt x="1962423" y="0"/>
                </a:moveTo>
                <a:lnTo>
                  <a:pt x="5992858" y="0"/>
                </a:lnTo>
                <a:lnTo>
                  <a:pt x="6040191" y="27216"/>
                </a:lnTo>
                <a:cubicBezTo>
                  <a:pt x="7188332" y="724844"/>
                  <a:pt x="7955280" y="1987357"/>
                  <a:pt x="7955280" y="3429000"/>
                </a:cubicBezTo>
                <a:cubicBezTo>
                  <a:pt x="7955280" y="4870644"/>
                  <a:pt x="7188332" y="6133157"/>
                  <a:pt x="6040191" y="6830784"/>
                </a:cubicBezTo>
                <a:lnTo>
                  <a:pt x="5992858" y="6858000"/>
                </a:lnTo>
                <a:lnTo>
                  <a:pt x="1962423" y="6858000"/>
                </a:lnTo>
                <a:lnTo>
                  <a:pt x="1915089" y="6830784"/>
                </a:lnTo>
                <a:cubicBezTo>
                  <a:pt x="766948" y="6133157"/>
                  <a:pt x="0" y="4870644"/>
                  <a:pt x="0" y="3429000"/>
                </a:cubicBezTo>
                <a:cubicBezTo>
                  <a:pt x="0" y="1987357"/>
                  <a:pt x="766948" y="724844"/>
                  <a:pt x="1915089" y="2721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55631" y="1441938"/>
            <a:ext cx="7080738" cy="39741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5400" b="1" i="1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Ďakujem za pozornosť!</a:t>
            </a:r>
          </a:p>
        </p:txBody>
      </p:sp>
    </p:spTree>
    <p:extLst>
      <p:ext uri="{BB962C8B-B14F-4D97-AF65-F5344CB8AC3E}">
        <p14:creationId xmlns:p14="http://schemas.microsoft.com/office/powerpoint/2010/main" val="835118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9253" y="26159"/>
            <a:ext cx="10675440" cy="1325563"/>
          </a:xfrm>
        </p:spPr>
        <p:txBody>
          <a:bodyPr/>
          <a:lstStyle/>
          <a:p>
            <a:r>
              <a:rPr lang="sk-SK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Stručná história zachytávania statického obrazu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279253" y="1177108"/>
            <a:ext cx="83758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2400" b="1" dirty="0">
                <a:solidFill>
                  <a:srgbClr val="00B0F0"/>
                </a:solidFill>
              </a:rPr>
              <a:t>3. st. B.C. </a:t>
            </a:r>
            <a:r>
              <a:rPr lang="sk-SK" sz="2400" b="1" dirty="0"/>
              <a:t>-</a:t>
            </a:r>
            <a:r>
              <a:rPr lang="sk-SK" sz="2400" b="1" dirty="0">
                <a:solidFill>
                  <a:srgbClr val="00B0F0"/>
                </a:solidFill>
              </a:rPr>
              <a:t> </a:t>
            </a:r>
            <a:r>
              <a:rPr lang="sk-SK" sz="2400" b="1" dirty="0" err="1"/>
              <a:t>Camera</a:t>
            </a:r>
            <a:r>
              <a:rPr lang="sk-SK" sz="2400" b="1" dirty="0"/>
              <a:t> </a:t>
            </a:r>
            <a:r>
              <a:rPr lang="sk-SK" sz="2400" b="1" dirty="0" err="1"/>
              <a:t>obscura</a:t>
            </a:r>
            <a:r>
              <a:rPr lang="sk-SK" sz="2400" b="1" dirty="0"/>
              <a:t> – </a:t>
            </a:r>
            <a:r>
              <a:rPr lang="sk-SK" sz="2400" dirty="0"/>
              <a:t>tmavá miestnosť (temná komora)</a:t>
            </a:r>
          </a:p>
          <a:p>
            <a:endParaRPr lang="sk-SK" dirty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pic>
        <p:nvPicPr>
          <p:cNvPr id="3074" name="Picture 2" descr="Camera Obscura, Catalogue, William Y. McAllister, New York, c. 189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7575" y="1748439"/>
            <a:ext cx="3424606" cy="301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Santa Monica's Camera Obscura in its original location on the boardwalk at the beach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252" y="1748439"/>
            <a:ext cx="7983687" cy="5109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3633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9253" y="26159"/>
            <a:ext cx="10675440" cy="1325563"/>
          </a:xfrm>
        </p:spPr>
        <p:txBody>
          <a:bodyPr/>
          <a:lstStyle/>
          <a:p>
            <a:r>
              <a:rPr lang="sk-SK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Stručná história zachytávania statického obrazu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482581" y="983063"/>
            <a:ext cx="10843736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2400" b="1" dirty="0" err="1"/>
              <a:t>Nicéphore</a:t>
            </a:r>
            <a:r>
              <a:rPr lang="sk-SK" sz="2400" b="1" dirty="0"/>
              <a:t> </a:t>
            </a:r>
            <a:r>
              <a:rPr lang="sk-SK" sz="2400" b="1" dirty="0" err="1"/>
              <a:t>Niépce</a:t>
            </a:r>
            <a:r>
              <a:rPr lang="sk-SK" sz="2400" b="1" dirty="0"/>
              <a:t> </a:t>
            </a:r>
            <a:r>
              <a:rPr lang="sk-SK" sz="2400" b="1" dirty="0">
                <a:solidFill>
                  <a:srgbClr val="00B0F0"/>
                </a:solidFill>
              </a:rPr>
              <a:t>(1765 – 1833) </a:t>
            </a:r>
            <a:r>
              <a:rPr lang="sk-SK" sz="2400" b="1" dirty="0"/>
              <a:t>- </a:t>
            </a:r>
            <a:r>
              <a:rPr lang="sk-SK" sz="2400" b="1" dirty="0" err="1"/>
              <a:t>heliografia</a:t>
            </a:r>
            <a:r>
              <a:rPr lang="sk-SK" sz="2400" b="1" dirty="0"/>
              <a:t> </a:t>
            </a:r>
          </a:p>
          <a:p>
            <a:pPr algn="just"/>
            <a:endParaRPr lang="sk-SK" dirty="0"/>
          </a:p>
          <a:p>
            <a:pPr marL="285750" indent="-285750" algn="just">
              <a:buFontTx/>
              <a:buChar char="-"/>
            </a:pPr>
            <a:r>
              <a:rPr lang="sk-SK" dirty="0"/>
              <a:t>Prvá fotografia uložená na kove (cín neskôr meď) </a:t>
            </a:r>
            <a:r>
              <a:rPr lang="sk-SK" i="1" dirty="0"/>
              <a:t>predtým na skle ale táto fotografia sa nedochovala</a:t>
            </a:r>
            <a:r>
              <a:rPr lang="sk-SK" dirty="0"/>
              <a:t>. </a:t>
            </a:r>
          </a:p>
          <a:p>
            <a:pPr marL="285750" indent="-285750" algn="just">
              <a:buFontTx/>
              <a:buChar char="-"/>
            </a:pPr>
            <a:r>
              <a:rPr lang="sk-SK" dirty="0"/>
              <a:t>Používal </a:t>
            </a:r>
            <a:r>
              <a:rPr lang="sk-SK" dirty="0" err="1"/>
              <a:t>cameru</a:t>
            </a:r>
            <a:r>
              <a:rPr lang="sk-SK" dirty="0"/>
              <a:t> </a:t>
            </a:r>
            <a:r>
              <a:rPr lang="sk-SK" dirty="0" err="1"/>
              <a:t>obscuru</a:t>
            </a:r>
            <a:r>
              <a:rPr lang="sk-SK" dirty="0"/>
              <a:t>, ktorou  premietal obraz na sklenenú dosku, ktorá bola pokrytá prírodným asfaltom rozpusteným v petroleji. Táto vrstva v najviac osvetlených častiach stvrdla, nestvrdnutá časť sa potom odstránila rozpúšťadlom.  </a:t>
            </a:r>
          </a:p>
          <a:p>
            <a:pPr marL="285750" indent="-285750" algn="just">
              <a:buFontTx/>
              <a:buChar char="-"/>
            </a:pPr>
            <a:r>
              <a:rPr lang="sk-SK" dirty="0"/>
              <a:t>Neskôr tento proces aplikoval na kov a ten následne leptal. Vznikol tak obrazec, ktorým mohol tlačiť obraz na papier – </a:t>
            </a:r>
            <a:r>
              <a:rPr lang="sk-SK" b="1" dirty="0" err="1"/>
              <a:t>heliogravúra</a:t>
            </a:r>
            <a:r>
              <a:rPr lang="sk-SK" b="1" dirty="0"/>
              <a:t> </a:t>
            </a:r>
            <a:r>
              <a:rPr lang="sk-SK" dirty="0"/>
              <a:t>(približne rok 1825-1826)</a:t>
            </a:r>
          </a:p>
          <a:p>
            <a:pPr marL="285750" indent="-285750" algn="just">
              <a:buFontTx/>
              <a:buChar char="-"/>
            </a:pPr>
            <a:r>
              <a:rPr lang="sk-SK" b="1" dirty="0">
                <a:solidFill>
                  <a:srgbClr val="00B050"/>
                </a:solidFill>
              </a:rPr>
              <a:t>Podobný proces poznáte z výrobných procesov v elektronike pod pojmom - </a:t>
            </a:r>
            <a:r>
              <a:rPr lang="sk-SK" b="1" dirty="0" err="1">
                <a:solidFill>
                  <a:srgbClr val="00B050"/>
                </a:solidFill>
              </a:rPr>
              <a:t>fotolitografia</a:t>
            </a:r>
            <a:endParaRPr lang="sk-SK" b="1" dirty="0">
              <a:solidFill>
                <a:srgbClr val="00B050"/>
              </a:solidFill>
            </a:endParaRPr>
          </a:p>
          <a:p>
            <a:pPr marL="285750" indent="-285750" algn="just">
              <a:buFontTx/>
              <a:buChar char="-"/>
            </a:pPr>
            <a:endParaRPr lang="sk-SK" dirty="0"/>
          </a:p>
          <a:p>
            <a:pPr marL="285750" indent="-285750">
              <a:buFontTx/>
              <a:buChar char="-"/>
            </a:pPr>
            <a:endParaRPr lang="sk-SK" dirty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pic>
        <p:nvPicPr>
          <p:cNvPr id="9" name="Obrázok 8" descr="https://upload.wikimedia.org/wikipedia/commons/thumb/5/5c/View_from_the_Window_at_Le_Gras%2C_Joseph_Nic%C3%A9phore_Ni%C3%A9pce.jpg/1280px-View_from_the_Window_at_Le_Gras%2C_Joseph_Nic%C3%A9phore_Ni%C3%A9pc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079" y="3725427"/>
            <a:ext cx="4118725" cy="2865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Obrázok 9" descr="https://upload.wikimedia.org/wikipedia/commons/e/eb/Nic%C3%A9phore_Ni%C3%A9pce_Oldest_Photograph_182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846" y="3725427"/>
            <a:ext cx="4296609" cy="2865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Obrázok 10" descr="Súvisiaci obrázok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58" y="3725427"/>
            <a:ext cx="2028664" cy="284579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Obdĺžnik 2"/>
          <p:cNvSpPr/>
          <p:nvPr/>
        </p:nvSpPr>
        <p:spPr>
          <a:xfrm>
            <a:off x="3778231" y="6590974"/>
            <a:ext cx="70770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dirty="0"/>
              <a:t>Najstaršie dochované fotografie </a:t>
            </a:r>
            <a:r>
              <a:rPr lang="en-US" b="1" dirty="0" err="1"/>
              <a:t>Chlapec</a:t>
            </a:r>
            <a:r>
              <a:rPr lang="en-US" b="1" dirty="0"/>
              <a:t> </a:t>
            </a:r>
            <a:r>
              <a:rPr lang="en-US" b="1" dirty="0" err="1"/>
              <a:t>vedúci</a:t>
            </a:r>
            <a:r>
              <a:rPr lang="en-US" b="1" dirty="0"/>
              <a:t> </a:t>
            </a:r>
            <a:r>
              <a:rPr lang="en-US" b="1" dirty="0" err="1"/>
              <a:t>koňa</a:t>
            </a:r>
            <a:r>
              <a:rPr lang="sk-SK" b="1" dirty="0"/>
              <a:t> </a:t>
            </a:r>
            <a:r>
              <a:rPr lang="sk-SK" dirty="0"/>
              <a:t>a</a:t>
            </a:r>
            <a:r>
              <a:rPr lang="en-US" dirty="0"/>
              <a:t> </a:t>
            </a:r>
            <a:r>
              <a:rPr lang="en-US" b="1" dirty="0" err="1"/>
              <a:t>Pohľad</a:t>
            </a:r>
            <a:r>
              <a:rPr lang="en-US" b="1" dirty="0"/>
              <a:t> </a:t>
            </a:r>
            <a:r>
              <a:rPr lang="en-US" b="1" dirty="0" err="1"/>
              <a:t>na</a:t>
            </a:r>
            <a:r>
              <a:rPr lang="en-US" b="1" dirty="0"/>
              <a:t> </a:t>
            </a:r>
            <a:r>
              <a:rPr lang="en-US" b="1" dirty="0" err="1"/>
              <a:t>strechy</a:t>
            </a:r>
            <a:endParaRPr lang="en-US" b="1" dirty="0"/>
          </a:p>
        </p:txBody>
      </p:sp>
      <p:sp>
        <p:nvSpPr>
          <p:cNvPr id="12" name="Obdĺžnik 11"/>
          <p:cNvSpPr/>
          <p:nvPr/>
        </p:nvSpPr>
        <p:spPr>
          <a:xfrm>
            <a:off x="2996846" y="5725537"/>
            <a:ext cx="17363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sz="32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450 000€</a:t>
            </a:r>
            <a:endParaRPr lang="en-US" sz="32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48662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9253" y="26159"/>
            <a:ext cx="10675440" cy="1325563"/>
          </a:xfrm>
        </p:spPr>
        <p:txBody>
          <a:bodyPr/>
          <a:lstStyle/>
          <a:p>
            <a:r>
              <a:rPr lang="sk-SK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Stručná história zachytávania statického obrazu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258058" y="1195215"/>
            <a:ext cx="1102256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2400" b="1" dirty="0"/>
              <a:t>William Fox </a:t>
            </a:r>
            <a:r>
              <a:rPr lang="sk-SK" sz="2400" b="1" dirty="0" err="1"/>
              <a:t>Talbot</a:t>
            </a:r>
            <a:r>
              <a:rPr lang="sk-SK" sz="2400" b="1" dirty="0"/>
              <a:t> </a:t>
            </a:r>
            <a:r>
              <a:rPr lang="sk-SK" sz="2400" b="1" dirty="0">
                <a:solidFill>
                  <a:srgbClr val="00B0F0"/>
                </a:solidFill>
              </a:rPr>
              <a:t>(1800 – 1877)</a:t>
            </a:r>
            <a:r>
              <a:rPr lang="sk-SK" sz="2400" b="1" dirty="0"/>
              <a:t> - </a:t>
            </a:r>
            <a:r>
              <a:rPr lang="sk-SK" sz="2400" b="1" dirty="0" err="1"/>
              <a:t>Talbotypia</a:t>
            </a:r>
            <a:r>
              <a:rPr lang="sk-SK" sz="2400" b="1" dirty="0"/>
              <a:t>  </a:t>
            </a:r>
          </a:p>
          <a:p>
            <a:pPr marL="285750" indent="-285750">
              <a:buFontTx/>
              <a:buChar char="-"/>
            </a:pPr>
            <a:endParaRPr lang="sk-SK" dirty="0"/>
          </a:p>
          <a:p>
            <a:pPr marL="285750" indent="-285750">
              <a:buFontTx/>
              <a:buChar char="-"/>
            </a:pPr>
            <a:r>
              <a:rPr lang="sk-SK" dirty="0"/>
              <a:t>Princíp postupu z roku 1839 navrhnutý </a:t>
            </a:r>
            <a:r>
              <a:rPr lang="sk-SK" dirty="0" err="1"/>
              <a:t>Talbotom</a:t>
            </a:r>
            <a:r>
              <a:rPr lang="sk-SK" dirty="0"/>
              <a:t> sa používa dodnes</a:t>
            </a:r>
          </a:p>
          <a:p>
            <a:pPr marL="285750" indent="-285750">
              <a:buFontTx/>
              <a:buChar char="-"/>
            </a:pPr>
            <a:r>
              <a:rPr lang="sk-SK" dirty="0"/>
              <a:t>Používal bežný kresliaci papier ktorý chemicky ošetril (roztok dusičnanu strieborného -&gt; sušenie -&gt; roztok jodidu draselného -&gt; sušenie -&gt; tesne pred expozíciou aktivácia roztokom dusičnanu a kyseliny </a:t>
            </a:r>
            <a:r>
              <a:rPr lang="sk-SK" dirty="0" err="1"/>
              <a:t>gallovej</a:t>
            </a:r>
            <a:r>
              <a:rPr lang="sk-SK" dirty="0"/>
              <a:t>)</a:t>
            </a:r>
          </a:p>
          <a:p>
            <a:pPr marL="285750" indent="-285750">
              <a:buFontTx/>
              <a:buChar char="-"/>
            </a:pPr>
            <a:r>
              <a:rPr lang="sk-SK" dirty="0"/>
              <a:t>Takto exponovaný papier stabilizoval v podobnej zlúčenine gália a dusičnanu striebra. </a:t>
            </a:r>
          </a:p>
          <a:p>
            <a:pPr marL="285750" indent="-285750">
              <a:buFontTx/>
              <a:buChar char="-"/>
            </a:pPr>
            <a:r>
              <a:rPr lang="sk-SK" dirty="0"/>
              <a:t>Vznikol tak prvý negatív (patent v roku 1940).</a:t>
            </a:r>
          </a:p>
          <a:p>
            <a:pPr marL="285750" indent="-285750">
              <a:buFontTx/>
              <a:buChar char="-"/>
            </a:pPr>
            <a:r>
              <a:rPr lang="sk-SK" dirty="0"/>
              <a:t>Pozitív sa vytvoril technikou kopírovania. </a:t>
            </a:r>
          </a:p>
          <a:p>
            <a:pPr marL="285750" indent="-285750">
              <a:buFontTx/>
              <a:buChar char="-"/>
            </a:pPr>
            <a:endParaRPr lang="sk-SK" dirty="0"/>
          </a:p>
          <a:p>
            <a:pPr marL="285750" indent="-285750">
              <a:buFontTx/>
              <a:buChar char="-"/>
            </a:pPr>
            <a:endParaRPr lang="sk-SK" dirty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pic>
        <p:nvPicPr>
          <p:cNvPr id="6" name="Obrázok 5" descr="https://upload.wikimedia.org/wikipedia/commons/b/be/Latticed_window_at_lacock_abbey_1835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8" r="6059"/>
          <a:stretch/>
        </p:blipFill>
        <p:spPr bwMode="auto">
          <a:xfrm>
            <a:off x="3770249" y="3693570"/>
            <a:ext cx="1769622" cy="27288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Obrázo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6675" y="3141448"/>
            <a:ext cx="2438687" cy="3280996"/>
          </a:xfrm>
          <a:prstGeom prst="rect">
            <a:avLst/>
          </a:prstGeom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93661" y="3141448"/>
            <a:ext cx="2386957" cy="3280996"/>
          </a:xfrm>
          <a:prstGeom prst="rect">
            <a:avLst/>
          </a:prstGeom>
        </p:spPr>
      </p:pic>
      <p:sp>
        <p:nvSpPr>
          <p:cNvPr id="8" name="Obdĺžnik 7"/>
          <p:cNvSpPr/>
          <p:nvPr/>
        </p:nvSpPr>
        <p:spPr>
          <a:xfrm>
            <a:off x="3443252" y="6474098"/>
            <a:ext cx="8057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dirty="0"/>
              <a:t>Prvá fotografia získaná z negatívu a príklady fotografii z obdobia rokov  1843 - 1848</a:t>
            </a:r>
            <a:endParaRPr lang="en-US" b="1" dirty="0"/>
          </a:p>
        </p:txBody>
      </p:sp>
      <p:pic>
        <p:nvPicPr>
          <p:cNvPr id="6146" name="Picture 2" descr="Pionierzy fotografii. William Henry Fox Talbot. Co fotografia ma wspólnego  z pułapką na myszy? - Szeroki Kad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75" y="3693570"/>
            <a:ext cx="2325083" cy="3035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6403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9253" y="26159"/>
            <a:ext cx="10675440" cy="1325563"/>
          </a:xfrm>
        </p:spPr>
        <p:txBody>
          <a:bodyPr/>
          <a:lstStyle/>
          <a:p>
            <a:r>
              <a:rPr lang="sk-SK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Stručná história zachytávania statického obrazu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258058" y="1195215"/>
            <a:ext cx="110225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2400" b="1" dirty="0"/>
              <a:t>James </a:t>
            </a:r>
            <a:r>
              <a:rPr lang="sk-SK" sz="2400" b="1" dirty="0" err="1"/>
              <a:t>Clerk</a:t>
            </a:r>
            <a:r>
              <a:rPr lang="sk-SK" sz="2400" b="1" dirty="0"/>
              <a:t> </a:t>
            </a:r>
            <a:r>
              <a:rPr lang="sk-SK" sz="2400" b="1" dirty="0" err="1"/>
              <a:t>Maxwell</a:t>
            </a:r>
            <a:r>
              <a:rPr lang="sk-SK" sz="2400" dirty="0"/>
              <a:t> </a:t>
            </a:r>
            <a:r>
              <a:rPr lang="sk-SK" sz="2400" b="1" dirty="0"/>
              <a:t> </a:t>
            </a:r>
            <a:r>
              <a:rPr lang="sk-SK" sz="2400" b="1" dirty="0">
                <a:solidFill>
                  <a:srgbClr val="00B0F0"/>
                </a:solidFill>
              </a:rPr>
              <a:t>(1831 – 1879)</a:t>
            </a:r>
            <a:r>
              <a:rPr lang="sk-SK" sz="2400" b="1" dirty="0"/>
              <a:t> – Princíp farebnej fotografie</a:t>
            </a:r>
          </a:p>
          <a:p>
            <a:pPr marL="285750" indent="-285750">
              <a:buFontTx/>
              <a:buChar char="-"/>
            </a:pPr>
            <a:endParaRPr lang="sk-SK" dirty="0"/>
          </a:p>
          <a:p>
            <a:pPr marL="285750" indent="-285750">
              <a:buFontTx/>
              <a:buChar char="-"/>
            </a:pPr>
            <a:r>
              <a:rPr lang="sk-SK" dirty="0"/>
              <a:t>Cez farebné filtre (RGB) premietal čiernobiele snímky troch farebných stúh </a:t>
            </a:r>
          </a:p>
          <a:p>
            <a:pPr marL="285750" indent="-285750">
              <a:buFontTx/>
              <a:buChar char="-"/>
            </a:pPr>
            <a:r>
              <a:rPr lang="sk-SK" dirty="0"/>
              <a:t>Tieto čiernobiele snímky boli rovnako získané pomocou expozície cez farebné filtre</a:t>
            </a:r>
          </a:p>
          <a:p>
            <a:endParaRPr lang="sk-SK" dirty="0"/>
          </a:p>
          <a:p>
            <a:pPr marL="285750" indent="-285750">
              <a:buFontTx/>
              <a:buChar char="-"/>
            </a:pPr>
            <a:endParaRPr lang="sk-SK" i="1" dirty="0"/>
          </a:p>
          <a:p>
            <a:pPr marL="285750" indent="-285750">
              <a:buFontTx/>
              <a:buChar char="-"/>
            </a:pPr>
            <a:endParaRPr lang="sk-SK" dirty="0"/>
          </a:p>
          <a:p>
            <a:pPr marL="285750" indent="-285750">
              <a:buFontTx/>
              <a:buChar char="-"/>
            </a:pPr>
            <a:endParaRPr lang="sk-SK" dirty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8" name="Obdĺžnik 7"/>
          <p:cNvSpPr/>
          <p:nvPr/>
        </p:nvSpPr>
        <p:spPr>
          <a:xfrm>
            <a:off x="7533175" y="6102623"/>
            <a:ext cx="39438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dirty="0"/>
              <a:t>Farebná fotografia „</a:t>
            </a:r>
            <a:r>
              <a:rPr lang="sk-SK" dirty="0" err="1"/>
              <a:t>Maxwellovej</a:t>
            </a:r>
            <a:r>
              <a:rPr lang="sk-SK" dirty="0"/>
              <a:t> stuhy“</a:t>
            </a:r>
            <a:endParaRPr lang="en-US" b="1" dirty="0"/>
          </a:p>
        </p:txBody>
      </p:sp>
      <p:pic>
        <p:nvPicPr>
          <p:cNvPr id="9" name="Obrázok 8" descr="https://upload.wikimedia.org/wikipedia/commons/thumb/7/7f/Tartan_Ribbon.jpg/1024px-Tartan_Ribbon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316" y="2634494"/>
            <a:ext cx="4307554" cy="336217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Obdĺžnik 9"/>
          <p:cNvSpPr/>
          <p:nvPr/>
        </p:nvSpPr>
        <p:spPr>
          <a:xfrm>
            <a:off x="445310" y="5535007"/>
            <a:ext cx="61198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k-SK" i="1" dirty="0">
                <a:solidFill>
                  <a:srgbClr val="FF0000"/>
                </a:solidFill>
              </a:rPr>
              <a:t>(Pozn. </a:t>
            </a:r>
            <a:r>
              <a:rPr lang="sk-SK" b="1" i="1" dirty="0">
                <a:solidFill>
                  <a:srgbClr val="FF0000"/>
                </a:solidFill>
              </a:rPr>
              <a:t>čiernobiela fotografia </a:t>
            </a:r>
            <a:r>
              <a:rPr lang="sk-SK" i="1" dirty="0">
                <a:solidFill>
                  <a:srgbClr val="FF0000"/>
                </a:solidFill>
              </a:rPr>
              <a:t>je v odtieňoch sivej ale je to ustálený technicky termín preto pojem v tomto prípade pojem - čiernobiela fotografia  je správny)</a:t>
            </a:r>
          </a:p>
        </p:txBody>
      </p:sp>
      <p:pic>
        <p:nvPicPr>
          <p:cNvPr id="11" name="Obrázo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310" y="2634494"/>
            <a:ext cx="60960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253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9253" y="26159"/>
            <a:ext cx="10675440" cy="1325563"/>
          </a:xfrm>
        </p:spPr>
        <p:txBody>
          <a:bodyPr/>
          <a:lstStyle/>
          <a:p>
            <a:r>
              <a:rPr lang="sk-SK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Stručná história zachytávania statického obrazu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258058" y="1195215"/>
            <a:ext cx="114538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2400" b="1" dirty="0"/>
              <a:t>Digitálna fotografia </a:t>
            </a:r>
          </a:p>
          <a:p>
            <a:pPr marL="285750" indent="-285750">
              <a:buFontTx/>
              <a:buChar char="-"/>
            </a:pPr>
            <a:endParaRPr lang="sk-SK" dirty="0"/>
          </a:p>
          <a:p>
            <a:pPr marL="285750" indent="-285750" algn="just">
              <a:buFontTx/>
              <a:buChar char="-"/>
            </a:pPr>
            <a:r>
              <a:rPr lang="sk-SK" b="1" dirty="0" err="1"/>
              <a:t>Russell</a:t>
            </a:r>
            <a:r>
              <a:rPr lang="sk-SK" b="1" dirty="0"/>
              <a:t> </a:t>
            </a:r>
            <a:r>
              <a:rPr lang="sk-SK" b="1" dirty="0" err="1"/>
              <a:t>Kirsch</a:t>
            </a:r>
            <a:r>
              <a:rPr lang="sk-SK" b="1" dirty="0"/>
              <a:t> </a:t>
            </a:r>
            <a:r>
              <a:rPr lang="sk-SK" dirty="0">
                <a:solidFill>
                  <a:srgbClr val="00B0F0"/>
                </a:solidFill>
              </a:rPr>
              <a:t>(1929 –2020) </a:t>
            </a:r>
            <a:r>
              <a:rPr lang="sk-SK" dirty="0"/>
              <a:t>vyhotovil</a:t>
            </a:r>
            <a:r>
              <a:rPr lang="sk-SK" b="1" dirty="0"/>
              <a:t> </a:t>
            </a:r>
            <a:r>
              <a:rPr lang="pl-PL" dirty="0"/>
              <a:t>prvú digitálnu fotografiu s rozlíšením </a:t>
            </a:r>
            <a:r>
              <a:rPr lang="sk-SK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175x175 op</a:t>
            </a:r>
            <a:r>
              <a:rPr lang="pl-PL" dirty="0"/>
              <a:t>, pochádza z roku 1957 - </a:t>
            </a:r>
            <a:r>
              <a:rPr lang="sk-SK" dirty="0"/>
              <a:t>vyhotovená skenovaním klasickej fotografie (fotka dieťaťa autora)</a:t>
            </a:r>
          </a:p>
          <a:p>
            <a:pPr marL="285750" indent="-285750" algn="just">
              <a:buFontTx/>
              <a:buChar char="-"/>
            </a:pPr>
            <a:r>
              <a:rPr lang="sk-SK" dirty="0"/>
              <a:t>V roku 1957 </a:t>
            </a:r>
            <a:r>
              <a:rPr lang="sk-SK" dirty="0" err="1"/>
              <a:t>Kirsch</a:t>
            </a:r>
            <a:r>
              <a:rPr lang="sk-SK" dirty="0"/>
              <a:t> a jeho tím V Americkej Národnej kancelárie pre normy pracoval na skenovacom zariadení. </a:t>
            </a:r>
            <a:endParaRPr lang="pl-PL" dirty="0"/>
          </a:p>
        </p:txBody>
      </p:sp>
      <p:sp>
        <p:nvSpPr>
          <p:cNvPr id="8" name="Obdĺžnik 7"/>
          <p:cNvSpPr/>
          <p:nvPr/>
        </p:nvSpPr>
        <p:spPr>
          <a:xfrm>
            <a:off x="7064005" y="5595467"/>
            <a:ext cx="44031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b="1" dirty="0" err="1"/>
              <a:t>Russell</a:t>
            </a:r>
            <a:r>
              <a:rPr lang="sk-SK" b="1" dirty="0"/>
              <a:t> </a:t>
            </a:r>
            <a:r>
              <a:rPr lang="sk-SK" b="1" dirty="0" err="1"/>
              <a:t>Kirsch</a:t>
            </a:r>
            <a:r>
              <a:rPr lang="sk-SK" b="1" dirty="0"/>
              <a:t> </a:t>
            </a:r>
            <a:r>
              <a:rPr lang="sk-SK" dirty="0"/>
              <a:t>a digitálna fotografia jeho syna</a:t>
            </a:r>
            <a:endParaRPr lang="en-US" b="1" dirty="0"/>
          </a:p>
        </p:txBody>
      </p:sp>
      <p:pic>
        <p:nvPicPr>
          <p:cNvPr id="12" name="Obrázok 11" descr="https://petapixel.com/assets/uploads/2010/11/firstdigitalphoto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0827" y="3068286"/>
            <a:ext cx="2461895" cy="2461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Vynašiel pixel a naskenoval prvú fotografiu. Zomrel Russell Kirsch - Tech  SM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035" y="3068286"/>
            <a:ext cx="2175459" cy="2461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BlokTextu 12"/>
          <p:cNvSpPr txBox="1"/>
          <p:nvPr/>
        </p:nvSpPr>
        <p:spPr>
          <a:xfrm>
            <a:off x="258058" y="2764875"/>
            <a:ext cx="38884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endParaRPr lang="sk-SK" dirty="0"/>
          </a:p>
          <a:p>
            <a:pPr marL="285750" indent="-285750" algn="just">
              <a:buFontTx/>
              <a:buChar char="-"/>
            </a:pPr>
            <a:r>
              <a:rPr lang="sk-SK" b="1" dirty="0" err="1"/>
              <a:t>Steven</a:t>
            </a:r>
            <a:r>
              <a:rPr lang="sk-SK" b="1" dirty="0"/>
              <a:t> </a:t>
            </a:r>
            <a:r>
              <a:rPr lang="sk-SK" b="1" dirty="0" err="1"/>
              <a:t>Sasson</a:t>
            </a:r>
            <a:r>
              <a:rPr lang="sk-SK" b="1" dirty="0"/>
              <a:t> </a:t>
            </a:r>
            <a:r>
              <a:rPr lang="sk-SK" dirty="0">
                <a:solidFill>
                  <a:srgbClr val="00B0F0"/>
                </a:solidFill>
              </a:rPr>
              <a:t>(1950 - )</a:t>
            </a:r>
            <a:r>
              <a:rPr lang="sk-SK" dirty="0"/>
              <a:t> vyvinul prvý digitálny fotoaparát s CCD snímačom </a:t>
            </a:r>
          </a:p>
          <a:p>
            <a:pPr algn="just"/>
            <a:r>
              <a:rPr lang="sk-SK" dirty="0"/>
              <a:t> </a:t>
            </a:r>
          </a:p>
          <a:p>
            <a:pPr marL="285750" indent="-285750" algn="just">
              <a:buFontTx/>
              <a:buChar char="-"/>
            </a:pPr>
            <a:r>
              <a:rPr lang="sk-SK" dirty="0"/>
              <a:t>Princíp tohto fotoaparátu sa používa dodnes. Fotografie sa ukladali na magnetickej páske. </a:t>
            </a:r>
            <a:endParaRPr lang="pl-PL" dirty="0"/>
          </a:p>
        </p:txBody>
      </p:sp>
      <p:sp>
        <p:nvSpPr>
          <p:cNvPr id="15" name="Obdĺžnik 14"/>
          <p:cNvSpPr/>
          <p:nvPr/>
        </p:nvSpPr>
        <p:spPr>
          <a:xfrm>
            <a:off x="4379352" y="5595467"/>
            <a:ext cx="25527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k-SK" b="1" dirty="0" err="1"/>
              <a:t>Steven</a:t>
            </a:r>
            <a:r>
              <a:rPr lang="sk-SK" b="1" dirty="0"/>
              <a:t> </a:t>
            </a:r>
            <a:r>
              <a:rPr lang="sk-SK" b="1" dirty="0" err="1"/>
              <a:t>Sasson</a:t>
            </a:r>
            <a:r>
              <a:rPr lang="sk-SK" b="1" dirty="0"/>
              <a:t> </a:t>
            </a:r>
            <a:r>
              <a:rPr lang="sk-SK" dirty="0"/>
              <a:t>a jeho</a:t>
            </a:r>
          </a:p>
          <a:p>
            <a:pPr algn="ctr"/>
            <a:r>
              <a:rPr lang="sk-SK" b="1" dirty="0"/>
              <a:t>prvý digitálny fotoaparát</a:t>
            </a:r>
            <a:endParaRPr lang="en-US" b="1" dirty="0"/>
          </a:p>
        </p:txBody>
      </p:sp>
      <p:pic>
        <p:nvPicPr>
          <p:cNvPr id="1028" name="Picture 4" descr="How Kodak Missed The Turn... - Open Organization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6" r="20540"/>
          <a:stretch/>
        </p:blipFill>
        <p:spPr bwMode="auto">
          <a:xfrm>
            <a:off x="4566752" y="3068286"/>
            <a:ext cx="2177950" cy="2461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61565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824674"/>
            <a:ext cx="9144000" cy="1988100"/>
          </a:xfrm>
        </p:spPr>
        <p:txBody>
          <a:bodyPr/>
          <a:lstStyle/>
          <a:p>
            <a:r>
              <a:rPr lang="sk-SK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Číslicové spracovanie obrazov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698555"/>
          </a:xfrm>
        </p:spPr>
        <p:txBody>
          <a:bodyPr>
            <a:normAutofit lnSpcReduction="10000"/>
          </a:bodyPr>
          <a:lstStyle/>
          <a:p>
            <a:r>
              <a:rPr lang="sk-SK" b="1" dirty="0"/>
              <a:t>Prednáška č. </a:t>
            </a:r>
            <a:r>
              <a:rPr lang="sk-SK" b="1" dirty="0" smtClean="0"/>
              <a:t>2</a:t>
            </a:r>
            <a:endParaRPr lang="sk-SK" b="1" dirty="0"/>
          </a:p>
          <a:p>
            <a:endParaRPr lang="sk-SK" b="1" dirty="0"/>
          </a:p>
          <a:p>
            <a:pPr marL="342900" indent="-342900" algn="l">
              <a:buFontTx/>
              <a:buChar char="-"/>
            </a:pPr>
            <a:r>
              <a:rPr lang="sk-SK" dirty="0"/>
              <a:t>Stručná história zachytávania statického obrazu</a:t>
            </a:r>
          </a:p>
          <a:p>
            <a:pPr marL="342900" indent="-342900" algn="l">
              <a:buFontTx/>
              <a:buChar char="-"/>
            </a:pPr>
            <a:r>
              <a:rPr lang="sk-SK" b="1" dirty="0">
                <a:solidFill>
                  <a:srgbClr val="00B0F0"/>
                </a:solidFill>
              </a:rPr>
              <a:t>Perspektívna a ortografická projekcia</a:t>
            </a:r>
          </a:p>
          <a:p>
            <a:pPr marL="342900" indent="-342900" algn="l">
              <a:buFontTx/>
              <a:buChar char="-"/>
            </a:pPr>
            <a:r>
              <a:rPr lang="pl-PL" dirty="0"/>
              <a:t>Snímacie zariadenia</a:t>
            </a:r>
          </a:p>
          <a:p>
            <a:pPr marL="342900" indent="-342900" algn="l">
              <a:buFontTx/>
              <a:buChar char="-"/>
            </a:pPr>
            <a:r>
              <a:rPr lang="pl-PL" dirty="0"/>
              <a:t>Zobrazovacie zariadenia</a:t>
            </a:r>
          </a:p>
        </p:txBody>
      </p:sp>
      <p:pic>
        <p:nvPicPr>
          <p:cNvPr id="1026" name="Picture 2" descr="FE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9824"/>
            <a:ext cx="487680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BlokTextu 3"/>
          <p:cNvSpPr txBox="1"/>
          <p:nvPr/>
        </p:nvSpPr>
        <p:spPr>
          <a:xfrm>
            <a:off x="9020619" y="6300592"/>
            <a:ext cx="26793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 dirty="0"/>
              <a:t>Ing. Ondrej Kováč, PhD.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961898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9253" y="26159"/>
            <a:ext cx="10675440" cy="1325563"/>
          </a:xfrm>
        </p:spPr>
        <p:txBody>
          <a:bodyPr/>
          <a:lstStyle/>
          <a:p>
            <a:r>
              <a:rPr lang="sk-SK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Perspektívna a ortografická projekcia</a:t>
            </a:r>
            <a:endParaRPr lang="sk-SK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BlokTextu 4"/>
          <p:cNvSpPr txBox="1"/>
          <p:nvPr/>
        </p:nvSpPr>
        <p:spPr>
          <a:xfrm>
            <a:off x="258057" y="1195215"/>
            <a:ext cx="1142911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2000" b="1" dirty="0"/>
              <a:t>Perspektívna projekcia</a:t>
            </a:r>
          </a:p>
          <a:p>
            <a:pPr marL="285750" indent="-285750">
              <a:buFontTx/>
              <a:buChar char="-"/>
            </a:pPr>
            <a:endParaRPr lang="sk-SK" dirty="0"/>
          </a:p>
          <a:p>
            <a:pPr marL="285750" indent="-285750">
              <a:buFontTx/>
              <a:buChar char="-"/>
            </a:pPr>
            <a:r>
              <a:rPr lang="sk-SK" dirty="0"/>
              <a:t>Matematický model </a:t>
            </a:r>
            <a:r>
              <a:rPr lang="sk-SK" b="1" dirty="0"/>
              <a:t>bodového premietania</a:t>
            </a:r>
            <a:r>
              <a:rPr lang="sk-SK" dirty="0"/>
              <a:t> bodov z 3D priestoru do 2D priestoru  roviny snímky (RS)</a:t>
            </a:r>
          </a:p>
          <a:p>
            <a:pPr marL="285750" indent="-285750">
              <a:buFontTx/>
              <a:buChar char="-"/>
            </a:pPr>
            <a:r>
              <a:rPr lang="sk-SK" dirty="0"/>
              <a:t>Principiálne ide o matematický popis zariadenia </a:t>
            </a:r>
            <a:r>
              <a:rPr lang="sk-SK" dirty="0" err="1"/>
              <a:t>Camera</a:t>
            </a:r>
            <a:r>
              <a:rPr lang="sk-SK" dirty="0"/>
              <a:t> </a:t>
            </a:r>
            <a:r>
              <a:rPr lang="sk-SK" dirty="0" err="1"/>
              <a:t>obscura</a:t>
            </a:r>
            <a:endParaRPr lang="sk-SK" dirty="0"/>
          </a:p>
          <a:p>
            <a:pPr marL="285750" indent="-285750">
              <a:buFontTx/>
              <a:buChar char="-"/>
            </a:pPr>
            <a:endParaRPr lang="sk-SK" dirty="0"/>
          </a:p>
        </p:txBody>
      </p:sp>
      <p:sp>
        <p:nvSpPr>
          <p:cNvPr id="7" name="Obdĺžnik 6"/>
          <p:cNvSpPr/>
          <p:nvPr/>
        </p:nvSpPr>
        <p:spPr>
          <a:xfrm>
            <a:off x="2948399" y="6328474"/>
            <a:ext cx="80062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sz="1600" dirty="0"/>
              <a:t>Princíp bodového premietania objektov cez ohnisko do roviny snímky – perspektívna projekcia</a:t>
            </a:r>
            <a:endParaRPr lang="en-US" sz="1600" dirty="0"/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057" y="2496348"/>
            <a:ext cx="5760720" cy="3617196"/>
          </a:xfrm>
          <a:prstGeom prst="rect">
            <a:avLst/>
          </a:prstGeom>
        </p:spPr>
      </p:pic>
      <p:pic>
        <p:nvPicPr>
          <p:cNvPr id="1026" name="Picture 2" descr="Perspective Projection View Volume | Home decor decals, Views, Dec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9488" y="1486660"/>
            <a:ext cx="6003925" cy="4419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465614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</TotalTime>
  <Words>1268</Words>
  <Application>Microsoft Office PowerPoint</Application>
  <PresentationFormat>Širokouhlá</PresentationFormat>
  <Paragraphs>213</Paragraphs>
  <Slides>28</Slides>
  <Notes>2</Notes>
  <HiddenSlides>0</HiddenSlides>
  <MMClips>0</MMClips>
  <ScaleCrop>false</ScaleCrop>
  <HeadingPairs>
    <vt:vector size="8" baseType="variant">
      <vt:variant>
        <vt:lpstr>Použité písma</vt:lpstr>
      </vt:variant>
      <vt:variant>
        <vt:i4>6</vt:i4>
      </vt:variant>
      <vt:variant>
        <vt:lpstr>Motív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28</vt:i4>
      </vt:variant>
    </vt:vector>
  </HeadingPairs>
  <TitlesOfParts>
    <vt:vector size="36" baseType="lpstr">
      <vt:lpstr>Arial</vt:lpstr>
      <vt:lpstr>Calibri</vt:lpstr>
      <vt:lpstr>Calibri Light</vt:lpstr>
      <vt:lpstr>Cambria Math</vt:lpstr>
      <vt:lpstr>Times New Roman</vt:lpstr>
      <vt:lpstr>Wingdings</vt:lpstr>
      <vt:lpstr>Motív Office</vt:lpstr>
      <vt:lpstr>CorelDRAW X5 Graphic</vt:lpstr>
      <vt:lpstr>Číslicové spracovanie obrazov</vt:lpstr>
      <vt:lpstr>Stručná história zachytávania statického obrazu</vt:lpstr>
      <vt:lpstr>Stručná história zachytávania statického obrazu</vt:lpstr>
      <vt:lpstr>Stručná história zachytávania statického obrazu</vt:lpstr>
      <vt:lpstr>Stručná história zachytávania statického obrazu</vt:lpstr>
      <vt:lpstr>Stručná história zachytávania statického obrazu</vt:lpstr>
      <vt:lpstr>Stručná história zachytávania statického obrazu</vt:lpstr>
      <vt:lpstr>Číslicové spracovanie obrazov</vt:lpstr>
      <vt:lpstr>Perspektívna a ortografická projekcia</vt:lpstr>
      <vt:lpstr>Perspektívna a ortografická projekcia</vt:lpstr>
      <vt:lpstr>Perspektívna a ortografická projekcia</vt:lpstr>
      <vt:lpstr>Číslicové spracovanie obrazov</vt:lpstr>
      <vt:lpstr>Snímacie zariadenia - Vidicon</vt:lpstr>
      <vt:lpstr>Snímacie zariadenia - Vidicon</vt:lpstr>
      <vt:lpstr>Snímacie zariadenia - Vidicon</vt:lpstr>
      <vt:lpstr>Snímacie zariadenia - CCD snímač</vt:lpstr>
      <vt:lpstr>Snímacie zariadenia - CCD snímač</vt:lpstr>
      <vt:lpstr>Snímacie zariadenia - CCD snímač</vt:lpstr>
      <vt:lpstr>Číslicové spracovanie obrazov</vt:lpstr>
      <vt:lpstr>Zobrazovacie zariadenia- katódová trubica (CRT)</vt:lpstr>
      <vt:lpstr>Zobrazovacie zariadenia- katódová trubica (CRT)</vt:lpstr>
      <vt:lpstr>Zobrazovacie zariadenia- katódová trubica (CRT)</vt:lpstr>
      <vt:lpstr>Zobrazovacie zariadenia- katódová trubica (CRT)</vt:lpstr>
      <vt:lpstr>Zobrazovacie zariadenia- katódová trubica (CRT)</vt:lpstr>
      <vt:lpstr>Zobrazovacie zariadenia- LCD</vt:lpstr>
      <vt:lpstr>Zobrazovacie zariadenia- PDP</vt:lpstr>
      <vt:lpstr>Zobrazovacie zariadenia- OLED </vt:lpstr>
      <vt:lpstr>Ďakujem za pozornosť!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Číslicové spracovanie obrazov</dc:title>
  <dc:creator>Ondrej Kováč</dc:creator>
  <cp:lastModifiedBy>Ondrej Kováč</cp:lastModifiedBy>
  <cp:revision>21</cp:revision>
  <dcterms:created xsi:type="dcterms:W3CDTF">2020-09-28T19:19:03Z</dcterms:created>
  <dcterms:modified xsi:type="dcterms:W3CDTF">2023-10-09T11:48:45Z</dcterms:modified>
</cp:coreProperties>
</file>