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306" r:id="rId3"/>
    <p:sldId id="330" r:id="rId4"/>
    <p:sldId id="331" r:id="rId5"/>
    <p:sldId id="333" r:id="rId6"/>
    <p:sldId id="334" r:id="rId7"/>
    <p:sldId id="335" r:id="rId8"/>
    <p:sldId id="340" r:id="rId9"/>
    <p:sldId id="341" r:id="rId10"/>
    <p:sldId id="342" r:id="rId11"/>
    <p:sldId id="343" r:id="rId12"/>
    <p:sldId id="344" r:id="rId13"/>
    <p:sldId id="345" r:id="rId14"/>
    <p:sldId id="336" r:id="rId15"/>
    <p:sldId id="337" r:id="rId16"/>
    <p:sldId id="346" r:id="rId17"/>
    <p:sldId id="347" r:id="rId18"/>
    <p:sldId id="348" r:id="rId19"/>
    <p:sldId id="338" r:id="rId20"/>
    <p:sldId id="339" r:id="rId21"/>
    <p:sldId id="332" r:id="rId22"/>
    <p:sldId id="349" r:id="rId23"/>
    <p:sldId id="350" r:id="rId24"/>
    <p:sldId id="351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8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7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7" y="4777382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60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3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0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7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6713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438403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23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470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39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34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8"/>
            <a:ext cx="1656132" cy="5283817"/>
          </a:xfrm>
        </p:spPr>
        <p:txBody>
          <a:bodyPr vert="eaVert" anchor="ctr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8"/>
            <a:ext cx="4716348" cy="5283817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6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2" y="624110"/>
            <a:ext cx="6589199" cy="128089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6" y="2133600"/>
            <a:ext cx="6591985" cy="3777622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7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7" y="2136708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8" y="2136708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1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90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5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6" y="2799662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1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2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5" y="446091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4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6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8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 sz="1800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91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11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5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2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80000"/>
                <a:lumOff val="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04E9F44E-02E7-4A97-B7DB-1DB0F1F4E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0" y="228602"/>
            <a:ext cx="2138628" cy="6638625"/>
            <a:chOff x="2487613" y="285750"/>
            <a:chExt cx="2428875" cy="5654676"/>
          </a:xfrm>
        </p:grpSpPr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154F2546-BFC4-4B9A-B22A-40C22269F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4BB2355B-3CC7-4F78-AEE5-42361DBF4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031B8A19-2FD3-4302-91CF-C8B6F93B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73162A24-700C-424E-96EC-86CB156D0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1F0C1D92-E435-4491-B392-AB951E055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0212CAD4-9EC5-41A6-B23D-EBA052710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6EFDEEEF-07D4-42EA-BAF2-B6FB6442D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2F4FA7A2-4814-4283-AED6-51BE578606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3A80AF23-BF8E-4209-B9DE-1D2A637B4D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19128847-0CCA-451D-A00A-2855A4D6D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5007ABF4-C6D7-4D5A-B621-E22A6CDE2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C626D9E0-6E9C-49D1-9350-E85A88DD35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F22DE9C-F188-48E2-A82C-4434A8EEE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414" y="157"/>
            <a:ext cx="1767505" cy="6853096"/>
            <a:chOff x="6627813" y="195610"/>
            <a:chExt cx="1952625" cy="5678141"/>
          </a:xfrm>
        </p:grpSpPr>
        <p:sp>
          <p:nvSpPr>
            <p:cNvPr id="92" name="Freeform 27">
              <a:extLst>
                <a:ext uri="{FF2B5EF4-FFF2-40B4-BE49-F238E27FC236}">
                  <a16:creationId xmlns:a16="http://schemas.microsoft.com/office/drawing/2014/main" id="{02013AA2-1F55-4C5D-AA37-2F66C2056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3" name="Freeform 28">
              <a:extLst>
                <a:ext uri="{FF2B5EF4-FFF2-40B4-BE49-F238E27FC236}">
                  <a16:creationId xmlns:a16="http://schemas.microsoft.com/office/drawing/2014/main" id="{1FB61D00-6151-464C-A1C0-2F19F6413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Freeform 29">
              <a:extLst>
                <a:ext uri="{FF2B5EF4-FFF2-40B4-BE49-F238E27FC236}">
                  <a16:creationId xmlns:a16="http://schemas.microsoft.com/office/drawing/2014/main" id="{A5ED6B64-D948-4BCE-9D88-5BB2FDD8F3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5" name="Freeform 30">
              <a:extLst>
                <a:ext uri="{FF2B5EF4-FFF2-40B4-BE49-F238E27FC236}">
                  <a16:creationId xmlns:a16="http://schemas.microsoft.com/office/drawing/2014/main" id="{F89D4BEB-9156-4620-A774-3B780CC758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Freeform 31">
              <a:extLst>
                <a:ext uri="{FF2B5EF4-FFF2-40B4-BE49-F238E27FC236}">
                  <a16:creationId xmlns:a16="http://schemas.microsoft.com/office/drawing/2014/main" id="{B4A8D726-AC9C-413C-BA61-279C42A85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7" name="Freeform 32">
              <a:extLst>
                <a:ext uri="{FF2B5EF4-FFF2-40B4-BE49-F238E27FC236}">
                  <a16:creationId xmlns:a16="http://schemas.microsoft.com/office/drawing/2014/main" id="{F17D811C-C413-4847-8A99-0C428A5835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8" name="Freeform 33">
              <a:extLst>
                <a:ext uri="{FF2B5EF4-FFF2-40B4-BE49-F238E27FC236}">
                  <a16:creationId xmlns:a16="http://schemas.microsoft.com/office/drawing/2014/main" id="{75BC74C6-A8D3-43B7-88D6-D36F1C0388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9" name="Freeform 34">
              <a:extLst>
                <a:ext uri="{FF2B5EF4-FFF2-40B4-BE49-F238E27FC236}">
                  <a16:creationId xmlns:a16="http://schemas.microsoft.com/office/drawing/2014/main" id="{57EEDAFB-AA1B-4B29-B0D8-E3F097A308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0" name="Freeform 35">
              <a:extLst>
                <a:ext uri="{FF2B5EF4-FFF2-40B4-BE49-F238E27FC236}">
                  <a16:creationId xmlns:a16="http://schemas.microsoft.com/office/drawing/2014/main" id="{2037E8F3-503E-4F56-81D4-C0058A8556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1" name="Freeform 36">
              <a:extLst>
                <a:ext uri="{FF2B5EF4-FFF2-40B4-BE49-F238E27FC236}">
                  <a16:creationId xmlns:a16="http://schemas.microsoft.com/office/drawing/2014/main" id="{B3B14D57-F75A-402A-B35D-98E84AD68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Freeform 37">
              <a:extLst>
                <a:ext uri="{FF2B5EF4-FFF2-40B4-BE49-F238E27FC236}">
                  <a16:creationId xmlns:a16="http://schemas.microsoft.com/office/drawing/2014/main" id="{4AFB6E2F-5AF1-4DB0-851C-8F7492A9E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Freeform 38">
              <a:extLst>
                <a:ext uri="{FF2B5EF4-FFF2-40B4-BE49-F238E27FC236}">
                  <a16:creationId xmlns:a16="http://schemas.microsoft.com/office/drawing/2014/main" id="{6725B281-5E62-47B4-873A-9B1261423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A10670B-6568-4038-91D8-392C78C0C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7" name="Freeform 6">
            <a:extLst>
              <a:ext uri="{FF2B5EF4-FFF2-40B4-BE49-F238E27FC236}">
                <a16:creationId xmlns:a16="http://schemas.microsoft.com/office/drawing/2014/main" id="{62163DB6-3EE7-474C-8726-1A05F7DE42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" y="4323812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F2EA518E-6C90-4FB8-9D88-C59B74989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158" y="782785"/>
            <a:ext cx="6756191" cy="34104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5200" dirty="0"/>
              <a:t>Vozidlá s hybridným pohonom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1AFC3C9-5F6F-4B0C-B9BC-4538C1E6F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0424"/>
            <a:ext cx="9144000" cy="23075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626" y="4709630"/>
            <a:ext cx="7068089" cy="1126283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r">
              <a:buNone/>
            </a:pPr>
            <a:r>
              <a:rPr lang="sk-SK" dirty="0">
                <a:solidFill>
                  <a:schemeClr val="bg1"/>
                </a:solidFill>
              </a:rPr>
              <a:t>Ing. Tomáš Lenger, PhD.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3" name="Freeform 11">
            <a:extLst>
              <a:ext uri="{FF2B5EF4-FFF2-40B4-BE49-F238E27FC236}">
                <a16:creationId xmlns:a16="http://schemas.microsoft.com/office/drawing/2014/main" id="{BA844245-4805-4DD5-AF47-842A0B27F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3141" y="5019124"/>
            <a:ext cx="1191394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879CB-BC0C-328E-8591-5EED67EE6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24A386-134D-808D-F514-8C811CAC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BE0263-B170-A949-335B-0BBF137D9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sk-SK" b="1" dirty="0"/>
              <a:t>P1: Motor na kľukovom hriadeli</a:t>
            </a:r>
          </a:p>
          <a:p>
            <a:pPr marL="0" indent="0">
              <a:buNone/>
            </a:pPr>
            <a:r>
              <a:rPr lang="sk-SK" dirty="0"/>
              <a:t>Elektromotor je umiestnený priamo na kľukovom hriadeli spaľovacieho motora, pred hlavnou spojkou. Je pevne spojený s otáčkami motora. </a:t>
            </a:r>
          </a:p>
          <a:p>
            <a:pPr marL="0" indent="0">
              <a:buNone/>
            </a:pPr>
            <a:r>
              <a:rPr lang="sk-SK" dirty="0" err="1"/>
              <a:t>Mild</a:t>
            </a:r>
            <a:r>
              <a:rPr lang="sk-SK" dirty="0"/>
              <a:t>-Hybrid alebo </a:t>
            </a:r>
            <a:r>
              <a:rPr lang="sk-SK" dirty="0" err="1"/>
              <a:t>Full</a:t>
            </a:r>
            <a:r>
              <a:rPr lang="sk-SK" dirty="0"/>
              <a:t>-Hybrid</a:t>
            </a:r>
          </a:p>
          <a:p>
            <a:pPr marL="0" indent="0">
              <a:buNone/>
            </a:pPr>
            <a:r>
              <a:rPr lang="sk-SK" dirty="0"/>
              <a:t>Výkonnejší </a:t>
            </a:r>
            <a:r>
              <a:rPr lang="sk-SK" dirty="0" err="1"/>
              <a:t>boost</a:t>
            </a:r>
            <a:r>
              <a:rPr lang="sk-SK" dirty="0"/>
              <a:t> ako P0, ale stále nemôže poháňať auto v EV režime bez toho, aby sa "pretáčal" aj vypnutý spaľovací motor</a:t>
            </a:r>
          </a:p>
          <a:p>
            <a:pPr marL="0" indent="0">
              <a:buNone/>
            </a:pPr>
            <a:r>
              <a:rPr lang="sk-SK" dirty="0"/>
              <a:t>Honda IMA (</a:t>
            </a:r>
            <a:r>
              <a:rPr lang="sk-SK" dirty="0" err="1"/>
              <a:t>Integrated</a:t>
            </a:r>
            <a:r>
              <a:rPr lang="sk-SK" dirty="0"/>
              <a:t> Motor </a:t>
            </a:r>
            <a:r>
              <a:rPr lang="sk-SK" dirty="0" err="1"/>
              <a:t>Assist</a:t>
            </a:r>
            <a:r>
              <a:rPr lang="sk-SK" dirty="0"/>
              <a:t>): </a:t>
            </a:r>
            <a:r>
              <a:rPr lang="pt-BR" dirty="0"/>
              <a:t>Civic Hybrid (8. generácia)</a:t>
            </a:r>
            <a:r>
              <a:rPr lang="sk-SK" dirty="0"/>
              <a:t>, </a:t>
            </a:r>
            <a:r>
              <a:rPr lang="sk-SK" dirty="0" err="1"/>
              <a:t>Insight</a:t>
            </a:r>
            <a:r>
              <a:rPr lang="sk-SK" dirty="0"/>
              <a:t> (2. generácia)</a:t>
            </a:r>
          </a:p>
        </p:txBody>
      </p:sp>
    </p:spTree>
    <p:extLst>
      <p:ext uri="{BB962C8B-B14F-4D97-AF65-F5344CB8AC3E}">
        <p14:creationId xmlns:p14="http://schemas.microsoft.com/office/powerpoint/2010/main" val="1297670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D22E7-D3BB-DBA1-2725-50EC7EC62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CB0F64-EA6D-0A9C-B074-CABD1EF5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E19DD1D-C40F-14F4-9055-BA9936F29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sk-SK" b="1" dirty="0"/>
              <a:t>P2: medzi motorom a prevodovkou</a:t>
            </a:r>
          </a:p>
          <a:p>
            <a:pPr marL="0" indent="0">
              <a:buNone/>
            </a:pPr>
            <a:r>
              <a:rPr lang="sk-SK" dirty="0"/>
              <a:t>Elektromotor je umiestnený za spaľovacím motorom a hlavnou spojkou, ale pred vstupom do prevodovky </a:t>
            </a:r>
          </a:p>
          <a:p>
            <a:pPr marL="0" indent="0">
              <a:buNone/>
            </a:pPr>
            <a:r>
              <a:rPr lang="sk-SK" dirty="0" err="1"/>
              <a:t>Full</a:t>
            </a:r>
            <a:r>
              <a:rPr lang="sk-SK" dirty="0"/>
              <a:t>-Hybrid alebo </a:t>
            </a:r>
            <a:r>
              <a:rPr lang="sk-SK" dirty="0" err="1"/>
              <a:t>Plug</a:t>
            </a:r>
            <a:r>
              <a:rPr lang="sk-SK" dirty="0"/>
              <a:t>-in Hybrid</a:t>
            </a:r>
          </a:p>
          <a:p>
            <a:pPr marL="0" indent="0">
              <a:buNone/>
            </a:pPr>
            <a:r>
              <a:rPr lang="sk-SK" dirty="0"/>
              <a:t>Tým, že sa spojka môže rozpojiť, elektromotor vie auto poháňať čisto na elektrinu cez prevodovku. </a:t>
            </a:r>
          </a:p>
          <a:p>
            <a:pPr marL="0" indent="0">
              <a:buNone/>
            </a:pPr>
            <a:r>
              <a:rPr lang="sk-SK" dirty="0"/>
              <a:t>Volkswagen Group GTE modely, Hyundai </a:t>
            </a:r>
            <a:r>
              <a:rPr lang="sk-SK" dirty="0" err="1"/>
              <a:t>Tucson</a:t>
            </a:r>
            <a:r>
              <a:rPr lang="sk-SK" dirty="0"/>
              <a:t> Hybrid, Kia </a:t>
            </a:r>
            <a:r>
              <a:rPr lang="sk-SK" dirty="0" err="1"/>
              <a:t>Sportage</a:t>
            </a:r>
            <a:r>
              <a:rPr lang="sk-SK" dirty="0"/>
              <a:t> PHEV, BMW 330e / 530e</a:t>
            </a:r>
          </a:p>
        </p:txBody>
      </p:sp>
    </p:spTree>
    <p:extLst>
      <p:ext uri="{BB962C8B-B14F-4D97-AF65-F5344CB8AC3E}">
        <p14:creationId xmlns:p14="http://schemas.microsoft.com/office/powerpoint/2010/main" val="1679734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82C31-B3CC-1341-C362-F8DD62B28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B8952D-FA04-213A-8133-F573543CB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E328638-B762-48F2-7DD4-01450AE2A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sk-SK" b="1" dirty="0"/>
              <a:t>P3: medzi prevodovkou a diferenciálom</a:t>
            </a:r>
          </a:p>
          <a:p>
            <a:pPr marL="0" indent="0">
              <a:buNone/>
            </a:pPr>
            <a:r>
              <a:rPr lang="sk-SK" dirty="0"/>
              <a:t>Elektromotor je umiestnený až za prevodovkou, na jej výstupnom hriadeli, ktorý vedie k diferenciálu</a:t>
            </a:r>
          </a:p>
          <a:p>
            <a:pPr marL="0" indent="0">
              <a:buNone/>
            </a:pPr>
            <a:r>
              <a:rPr lang="sk-SK" dirty="0" err="1"/>
              <a:t>Full</a:t>
            </a:r>
            <a:r>
              <a:rPr lang="sk-SK" dirty="0"/>
              <a:t>-Hybrid alebo </a:t>
            </a:r>
            <a:r>
              <a:rPr lang="sk-SK" dirty="0" err="1"/>
              <a:t>Plug</a:t>
            </a:r>
            <a:r>
              <a:rPr lang="sk-SK" dirty="0"/>
              <a:t>-in Hybrid</a:t>
            </a:r>
          </a:p>
          <a:p>
            <a:pPr marL="0" indent="0">
              <a:buNone/>
            </a:pPr>
            <a:r>
              <a:rPr lang="sk-SK" dirty="0"/>
              <a:t>Efektívnejší EV režim, pretože energia nemusí prechádzať stratami v prevodovke.</a:t>
            </a:r>
          </a:p>
          <a:p>
            <a:pPr marL="0" indent="0">
              <a:buNone/>
            </a:pPr>
            <a:r>
              <a:rPr lang="sk-SK" dirty="0"/>
              <a:t>Koncepčný modul „prerábky“ vozidiel s predným náhonom na hybridný pohon bez potreby úpravy motora a prevodovky - </a:t>
            </a:r>
            <a:r>
              <a:rPr lang="sk-SK" dirty="0" err="1"/>
              <a:t>Jeep</a:t>
            </a:r>
            <a:r>
              <a:rPr lang="sk-SK" dirty="0"/>
              <a:t> </a:t>
            </a:r>
            <a:r>
              <a:rPr lang="sk-SK" dirty="0" err="1"/>
              <a:t>Renegade</a:t>
            </a:r>
            <a:r>
              <a:rPr lang="sk-SK" dirty="0"/>
              <a:t> PHEV</a:t>
            </a:r>
          </a:p>
        </p:txBody>
      </p:sp>
    </p:spTree>
    <p:extLst>
      <p:ext uri="{BB962C8B-B14F-4D97-AF65-F5344CB8AC3E}">
        <p14:creationId xmlns:p14="http://schemas.microsoft.com/office/powerpoint/2010/main" val="749726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69A00-0A12-23EF-4547-0BF2C2B06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EE9C18-FB1C-AB54-8A84-6C3FE0106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538758F-82F8-868B-EEB5-FB2A5493C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pt-BR" b="1" dirty="0"/>
              <a:t>P4: Motor na druhej náprave (e-AWD)</a:t>
            </a:r>
            <a:r>
              <a:rPr lang="pt-BR" dirty="0"/>
              <a:t> </a:t>
            </a:r>
            <a:endParaRPr lang="sk-SK" dirty="0"/>
          </a:p>
          <a:p>
            <a:pPr marL="0" indent="0">
              <a:buNone/>
            </a:pPr>
            <a:r>
              <a:rPr lang="sk-SK" dirty="0"/>
              <a:t>Elektromotor vôbec nie je spojený so spaľovacím motorom ani prevodovkou. Je umiestnený na druhej náprave vozidla (zvyčajne zadnej)ň</a:t>
            </a:r>
          </a:p>
          <a:p>
            <a:pPr marL="0" indent="0">
              <a:buNone/>
            </a:pPr>
            <a:r>
              <a:rPr lang="sk-SK" dirty="0" err="1"/>
              <a:t>Full</a:t>
            </a:r>
            <a:r>
              <a:rPr lang="sk-SK" dirty="0"/>
              <a:t>-Hybrid alebo </a:t>
            </a:r>
            <a:r>
              <a:rPr lang="sk-SK" dirty="0" err="1"/>
              <a:t>Plug</a:t>
            </a:r>
            <a:r>
              <a:rPr lang="sk-SK" dirty="0"/>
              <a:t>-in Hybrid</a:t>
            </a:r>
          </a:p>
          <a:p>
            <a:pPr marL="0" indent="0">
              <a:buNone/>
            </a:pPr>
            <a:r>
              <a:rPr lang="sk-SK" dirty="0"/>
              <a:t>Auto poháňa primárne spaľovací motor (napr. vpredu) a keď je potrebná </a:t>
            </a:r>
            <a:r>
              <a:rPr lang="sk-SK" dirty="0" err="1"/>
              <a:t>štvorkolka</a:t>
            </a:r>
            <a:r>
              <a:rPr lang="sk-SK" dirty="0"/>
              <a:t>, pripojí sa elektromotor (vzadu). Neexistuje tu žiadne mechanické prepojenie medzi nápravami</a:t>
            </a:r>
          </a:p>
          <a:p>
            <a:pPr marL="0" indent="0">
              <a:buNone/>
            </a:pPr>
            <a:r>
              <a:rPr lang="sk-SK" dirty="0"/>
              <a:t>Toyota AWD-i, </a:t>
            </a:r>
            <a:r>
              <a:rPr lang="sk-SK" dirty="0" err="1"/>
              <a:t>Lexus</a:t>
            </a:r>
            <a:r>
              <a:rPr lang="sk-SK" dirty="0"/>
              <a:t> E-</a:t>
            </a:r>
            <a:r>
              <a:rPr lang="sk-SK" dirty="0" err="1"/>
              <a:t>Four</a:t>
            </a:r>
            <a:r>
              <a:rPr lang="sk-SK" dirty="0"/>
              <a:t>, Volvo </a:t>
            </a:r>
            <a:r>
              <a:rPr lang="sk-SK" dirty="0" err="1"/>
              <a:t>Recharge</a:t>
            </a:r>
            <a:r>
              <a:rPr lang="sk-SK" dirty="0"/>
              <a:t> T6 / T8</a:t>
            </a:r>
          </a:p>
        </p:txBody>
      </p:sp>
    </p:spTree>
    <p:extLst>
      <p:ext uri="{BB962C8B-B14F-4D97-AF65-F5344CB8AC3E}">
        <p14:creationId xmlns:p14="http://schemas.microsoft.com/office/powerpoint/2010/main" val="998513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89987-B3AA-FE72-AAB2-DF31D7799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77D3C7-8D2C-024F-4091-3507E3EE6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pic>
        <p:nvPicPr>
          <p:cNvPr id="6" name="Zástupný objekt pre obsah 5">
            <a:extLst>
              <a:ext uri="{FF2B5EF4-FFF2-40B4-BE49-F238E27FC236}">
                <a16:creationId xmlns:a16="http://schemas.microsoft.com/office/drawing/2014/main" id="{53049618-0869-26C1-241F-BEB3ED19C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6504" y="4022724"/>
            <a:ext cx="6591300" cy="2743405"/>
          </a:xfrm>
          <a:prstGeom prst="rect">
            <a:avLst/>
          </a:prstGeom>
        </p:spPr>
      </p:pic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D703ACEA-DA1F-8575-EF97-8E10DB4C6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9032"/>
              </p:ext>
            </p:extLst>
          </p:nvPr>
        </p:nvGraphicFramePr>
        <p:xfrm>
          <a:off x="1748604" y="1529733"/>
          <a:ext cx="6589200" cy="2257721"/>
        </p:xfrm>
        <a:graphic>
          <a:graphicData uri="http://schemas.openxmlformats.org/drawingml/2006/table">
            <a:tbl>
              <a:tblPr/>
              <a:tblGrid>
                <a:gridCol w="530352">
                  <a:extLst>
                    <a:ext uri="{9D8B030D-6E8A-4147-A177-3AD203B41FA5}">
                      <a16:colId xmlns:a16="http://schemas.microsoft.com/office/drawing/2014/main" val="925329430"/>
                    </a:ext>
                  </a:extLst>
                </a:gridCol>
                <a:gridCol w="3118104">
                  <a:extLst>
                    <a:ext uri="{9D8B030D-6E8A-4147-A177-3AD203B41FA5}">
                      <a16:colId xmlns:a16="http://schemas.microsoft.com/office/drawing/2014/main" val="3177730095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1840879798"/>
                    </a:ext>
                  </a:extLst>
                </a:gridCol>
                <a:gridCol w="1980624">
                  <a:extLst>
                    <a:ext uri="{9D8B030D-6E8A-4147-A177-3AD203B41FA5}">
                      <a16:colId xmlns:a16="http://schemas.microsoft.com/office/drawing/2014/main" val="3257534595"/>
                    </a:ext>
                  </a:extLst>
                </a:gridCol>
              </a:tblGrid>
              <a:tr h="34108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Typ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Umiestnenie elektromotora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/>
                        <a:t>EV jazda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/>
                        <a:t>Príklady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839345"/>
                  </a:ext>
                </a:extLst>
              </a:tr>
              <a:tr h="44340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b="1"/>
                        <a:t>P0</a:t>
                      </a:r>
                      <a:endParaRPr lang="sk-SK" sz="120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Na remeňovom prevode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❌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/>
                        <a:t>Audi A6 MHEV, Mercedes EQ Boost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9984861"/>
                  </a:ext>
                </a:extLst>
              </a:tr>
              <a:tr h="23875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b="1" dirty="0"/>
                        <a:t>P1</a:t>
                      </a:r>
                      <a:endParaRPr lang="sk-SK" sz="1200" dirty="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Na kľukovom hriadeli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❌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/>
                        <a:t>Honda Insight IMA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827462"/>
                  </a:ext>
                </a:extLst>
              </a:tr>
              <a:tr h="44340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b="1"/>
                        <a:t>P2</a:t>
                      </a:r>
                      <a:endParaRPr lang="sk-SK" sz="120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Za spojkou, pred prevodovkou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✅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Hyundai </a:t>
                      </a:r>
                      <a:r>
                        <a:rPr lang="sk-SK" sz="1200" dirty="0" err="1"/>
                        <a:t>Ioniq</a:t>
                      </a:r>
                      <a:r>
                        <a:rPr lang="sk-SK" sz="1200" dirty="0"/>
                        <a:t>, BMW 330e, </a:t>
                      </a:r>
                      <a:r>
                        <a:rPr lang="sv-SE" sz="1200" dirty="0"/>
                        <a:t>VW Passat GTE</a:t>
                      </a:r>
                      <a:endParaRPr lang="sk-SK" sz="1200" dirty="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431468"/>
                  </a:ext>
                </a:extLst>
              </a:tr>
              <a:tr h="36342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b="1"/>
                        <a:t>P3</a:t>
                      </a:r>
                      <a:endParaRPr lang="sk-SK" sz="120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Za prevodovkou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✅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 err="1"/>
                        <a:t>Jeep</a:t>
                      </a:r>
                      <a:r>
                        <a:rPr lang="sk-SK" sz="1200" dirty="0"/>
                        <a:t> </a:t>
                      </a:r>
                      <a:r>
                        <a:rPr lang="sk-SK" sz="1200" dirty="0" err="1"/>
                        <a:t>Renegade</a:t>
                      </a:r>
                      <a:r>
                        <a:rPr lang="sk-SK" sz="1200" dirty="0"/>
                        <a:t> PHEV</a:t>
                      </a:r>
                      <a:endParaRPr lang="sv-SE" sz="1200" dirty="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78463"/>
                  </a:ext>
                </a:extLst>
              </a:tr>
              <a:tr h="24924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b="1" dirty="0"/>
                        <a:t>P4</a:t>
                      </a:r>
                      <a:endParaRPr lang="sk-SK" sz="1200" dirty="0"/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pl-PL" sz="1200" dirty="0"/>
                        <a:t>Na zadnej náprave (oddelený pohon)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✅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200" dirty="0"/>
                        <a:t>Volvo XC90 T8, Peugeot 3008 Hybrid4</a:t>
                      </a:r>
                    </a:p>
                  </a:txBody>
                  <a:tcPr marL="58882" marR="58882" marT="29441" marB="294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03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739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9472-BCFB-E5E1-4C3D-4246D4140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A9DC7-C479-D417-9682-AA3320965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CDDA2E4-BECB-A4F2-AC50-B9FF7AB77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6" y="1905000"/>
            <a:ext cx="6591985" cy="46786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Sériovo-paralelný (zmiešaný) hybrid</a:t>
            </a:r>
          </a:p>
          <a:p>
            <a:pPr marL="0" indent="0">
              <a:buNone/>
            </a:pPr>
            <a:r>
              <a:rPr lang="sk-SK" dirty="0"/>
              <a:t>Najflexibilnejšia architektúra, ktorá kombinuje výhody sériového aj paralelného hybridu</a:t>
            </a:r>
          </a:p>
          <a:p>
            <a:pPr marL="0" indent="0">
              <a:buNone/>
            </a:pPr>
            <a:r>
              <a:rPr lang="sk-SK" dirty="0"/>
              <a:t>Namiesto klasickej prevodovky používa delič výkonu – takmer vždy vo forme planétovej prevodovky</a:t>
            </a:r>
          </a:p>
          <a:p>
            <a:pPr marL="0" indent="0">
              <a:buNone/>
            </a:pPr>
            <a:r>
              <a:rPr lang="sk-SK" dirty="0"/>
              <a:t>Pozostáva zo spaľovacieho motora a dvoch elektromotorov / generátorov (MG1 a MG2) pripojených na planétovú prevodovku</a:t>
            </a:r>
          </a:p>
          <a:p>
            <a:pPr marL="0" indent="0">
              <a:buNone/>
            </a:pPr>
            <a:r>
              <a:rPr lang="sk-SK" dirty="0"/>
              <a:t>Spaľovací motor roztáča planétovú prevodovku:</a:t>
            </a:r>
          </a:p>
          <a:p>
            <a:pPr>
              <a:buFont typeface="+mj-lt"/>
              <a:buAutoNum type="arabicPeriod"/>
            </a:pPr>
            <a:r>
              <a:rPr lang="sk-SK" dirty="0"/>
              <a:t>Časť výkonu ide mechanicky na MG2 a priamo na kolesá (ako paralelný hybrid).</a:t>
            </a:r>
          </a:p>
          <a:p>
            <a:pPr>
              <a:buFont typeface="+mj-lt"/>
              <a:buAutoNum type="arabicPeriod"/>
            </a:pPr>
            <a:r>
              <a:rPr lang="sk-SK" dirty="0"/>
              <a:t>Časť výkonu ide do generátora (MG1), ktorý vyrába elektrinu (ako sériový hybrid).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78269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5D11C-670D-24BD-A19E-F618719D5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102574-32C9-03D0-4320-0C65E9059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111E27F-DFFE-95F6-5D6D-040C91F83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6" y="1905000"/>
            <a:ext cx="6591985" cy="465124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Sériovo-paralelný (zmiešaný) hybrid</a:t>
            </a:r>
          </a:p>
          <a:p>
            <a:pPr marL="0" indent="0">
              <a:buNone/>
            </a:pPr>
            <a:r>
              <a:rPr lang="sk-SK" dirty="0"/>
              <a:t>3 možné režimy: </a:t>
            </a:r>
          </a:p>
          <a:p>
            <a:pPr>
              <a:buFontTx/>
              <a:buChar char="-"/>
            </a:pPr>
            <a:r>
              <a:rPr lang="sk-SK" dirty="0"/>
              <a:t>Čisto elektrický režim (EV): Kolesá poháňa iba hlavný motor MG2 (napájaný z batérie)</a:t>
            </a:r>
          </a:p>
          <a:p>
            <a:pPr>
              <a:buFontTx/>
              <a:buChar char="-"/>
            </a:pPr>
            <a:r>
              <a:rPr lang="sk-SK" dirty="0"/>
              <a:t>Sériový režim: spaľovací motor poháňa generátor MG1, ktorý vyrába elektrinu pre motor MG2 (ktorý poháňa kolesá), spaľovací motor nie je mechanicky spojený s kolesami</a:t>
            </a:r>
          </a:p>
          <a:p>
            <a:pPr>
              <a:buFontTx/>
              <a:buChar char="-"/>
            </a:pPr>
            <a:r>
              <a:rPr lang="sk-SK" dirty="0"/>
              <a:t>Zmiešaný / Paralelný režim: ICE poháňa kolesá mechanicky a zároveň MG1 vyrába elektrinu pre MG2, ktorý tiež pomáha poháňať kolesá</a:t>
            </a:r>
          </a:p>
          <a:p>
            <a:pPr marL="0" indent="0">
              <a:buNone/>
            </a:pPr>
            <a:r>
              <a:rPr lang="sk-SK" dirty="0"/>
              <a:t>e-CVT: Riadením otáčok generátora (MG1) dokáže systém plynule meniť výsledný prevodový pomer. To umožňuje spaľovaciemu motoru bežať takmer neustále v ideálnych (najúspornejších) otáčkach, bez ohľadu na rýchlosť vozidla.</a:t>
            </a:r>
          </a:p>
          <a:p>
            <a:pPr>
              <a:buFontTx/>
              <a:buChar char="-"/>
            </a:pPr>
            <a:r>
              <a:rPr lang="sk-SK" dirty="0"/>
              <a:t>Toyota Hybrid </a:t>
            </a:r>
            <a:r>
              <a:rPr lang="sk-SK" dirty="0" err="1"/>
              <a:t>Synergy</a:t>
            </a:r>
            <a:r>
              <a:rPr lang="sk-SK" dirty="0"/>
              <a:t> </a:t>
            </a:r>
            <a:r>
              <a:rPr lang="sk-SK" dirty="0" err="1"/>
              <a:t>Drive</a:t>
            </a:r>
            <a:r>
              <a:rPr lang="sk-SK" dirty="0"/>
              <a:t> (</a:t>
            </a:r>
            <a:r>
              <a:rPr lang="sk-SK" dirty="0" err="1"/>
              <a:t>Prius</a:t>
            </a:r>
            <a:r>
              <a:rPr lang="sk-SK" dirty="0"/>
              <a:t>, </a:t>
            </a:r>
            <a:r>
              <a:rPr lang="sk-SK" dirty="0" err="1"/>
              <a:t>Corolla</a:t>
            </a:r>
            <a:r>
              <a:rPr lang="sk-SK" dirty="0"/>
              <a:t>, RAV4 Hybrid)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22174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D6BFA-38EE-6EFA-00EA-77C7AE18C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8EB552-E4AB-B4FF-1A81-F20988F86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Zhrnutie topológii</a:t>
            </a:r>
            <a:endParaRPr lang="en-GB" dirty="0"/>
          </a:p>
        </p:txBody>
      </p:sp>
      <p:pic>
        <p:nvPicPr>
          <p:cNvPr id="11" name="Zástupný objekt pre obsah 10" descr="Obrázok, na ktorom je text, snímka obrazovky, diagram, rad&#10;&#10;Obsah vygenerovaný pomocou AI môže byť nesprávny.">
            <a:extLst>
              <a:ext uri="{FF2B5EF4-FFF2-40B4-BE49-F238E27FC236}">
                <a16:creationId xmlns:a16="http://schemas.microsoft.com/office/drawing/2014/main" id="{43E4F46D-827F-C1C6-A6AE-05816A0D2E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958" y="1905000"/>
            <a:ext cx="7430443" cy="3709416"/>
          </a:xfrm>
        </p:spPr>
      </p:pic>
    </p:spTree>
    <p:extLst>
      <p:ext uri="{BB962C8B-B14F-4D97-AF65-F5344CB8AC3E}">
        <p14:creationId xmlns:p14="http://schemas.microsoft.com/office/powerpoint/2010/main" val="3351351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4D100-389A-CCEF-DE0A-F00608024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DF22DE-B810-A2D2-1014-694FB6714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Zhrnutie topológii</a:t>
            </a:r>
            <a:endParaRPr lang="en-GB" dirty="0"/>
          </a:p>
        </p:txBody>
      </p:sp>
      <p:graphicFrame>
        <p:nvGraphicFramePr>
          <p:cNvPr id="7" name="Zástupný objekt pre obsah 6">
            <a:extLst>
              <a:ext uri="{FF2B5EF4-FFF2-40B4-BE49-F238E27FC236}">
                <a16:creationId xmlns:a16="http://schemas.microsoft.com/office/drawing/2014/main" id="{1978CC0C-C255-D7D9-26E9-139157F8E9A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53312" y="1621536"/>
          <a:ext cx="6711696" cy="4876881"/>
        </p:xfrm>
        <a:graphic>
          <a:graphicData uri="http://schemas.openxmlformats.org/drawingml/2006/table">
            <a:tbl>
              <a:tblPr/>
              <a:tblGrid>
                <a:gridCol w="1677924">
                  <a:extLst>
                    <a:ext uri="{9D8B030D-6E8A-4147-A177-3AD203B41FA5}">
                      <a16:colId xmlns:a16="http://schemas.microsoft.com/office/drawing/2014/main" val="588232631"/>
                    </a:ext>
                  </a:extLst>
                </a:gridCol>
                <a:gridCol w="1677924">
                  <a:extLst>
                    <a:ext uri="{9D8B030D-6E8A-4147-A177-3AD203B41FA5}">
                      <a16:colId xmlns:a16="http://schemas.microsoft.com/office/drawing/2014/main" val="507450201"/>
                    </a:ext>
                  </a:extLst>
                </a:gridCol>
                <a:gridCol w="1677924">
                  <a:extLst>
                    <a:ext uri="{9D8B030D-6E8A-4147-A177-3AD203B41FA5}">
                      <a16:colId xmlns:a16="http://schemas.microsoft.com/office/drawing/2014/main" val="2620371071"/>
                    </a:ext>
                  </a:extLst>
                </a:gridCol>
                <a:gridCol w="1677924">
                  <a:extLst>
                    <a:ext uri="{9D8B030D-6E8A-4147-A177-3AD203B41FA5}">
                      <a16:colId xmlns:a16="http://schemas.microsoft.com/office/drawing/2014/main" val="126680253"/>
                    </a:ext>
                  </a:extLst>
                </a:gridCol>
              </a:tblGrid>
              <a:tr h="2862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 dirty="0">
                          <a:effectLst/>
                          <a:latin typeface="Google Sans Text"/>
                        </a:rPr>
                        <a:t>Topológia</a:t>
                      </a:r>
                      <a:endParaRPr lang="sk-SK" sz="1400" dirty="0">
                        <a:effectLst/>
                        <a:latin typeface="Google Sans Text"/>
                      </a:endParaRP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Výhody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Nevýhody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Typické príklady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76639"/>
                  </a:ext>
                </a:extLst>
              </a:tr>
              <a:tr h="114510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Sériový hybrid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Motor beží vždy v optimálnych otáčkach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Mechanicky jednoduchý pohon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Plynulá jazda (ako EV)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Straty z dvojitej konverzie energie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Nižšia efektivita na diaľnici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Vyžaduje 2 veľké </a:t>
                      </a:r>
                      <a:br>
                        <a:rPr lang="sk-SK" sz="1400" dirty="0">
                          <a:effectLst/>
                          <a:latin typeface="Google Sans Text"/>
                        </a:rPr>
                      </a:br>
                      <a:r>
                        <a:rPr lang="sk-SK" sz="1400" dirty="0">
                          <a:effectLst/>
                          <a:latin typeface="Google Sans Text"/>
                        </a:rPr>
                        <a:t>el. stroje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it-IT" sz="1400" dirty="0">
                          <a:effectLst/>
                          <a:latin typeface="Google Sans Text"/>
                        </a:rPr>
                        <a:t>• Nissan e-POWER </a:t>
                      </a:r>
                      <a:endParaRPr lang="sk-SK" sz="1400" dirty="0">
                        <a:effectLst/>
                        <a:latin typeface="Google Sans Text"/>
                      </a:endParaRPr>
                    </a:p>
                    <a:p>
                      <a:pPr>
                        <a:buNone/>
                      </a:pPr>
                      <a:r>
                        <a:rPr lang="it-IT" sz="1400" dirty="0">
                          <a:effectLst/>
                          <a:latin typeface="Google Sans Text"/>
                        </a:rPr>
                        <a:t>• BMW i3 REx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3970047"/>
                  </a:ext>
                </a:extLst>
              </a:tr>
              <a:tr h="13904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Paralelný hybrid</a:t>
                      </a:r>
                      <a:r>
                        <a:rPr lang="sk-SK" sz="1400">
                          <a:effectLst/>
                          <a:latin typeface="Google Sans Text"/>
                        </a:rPr>
                        <a:t> (P0, P2, P4)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Efektívny na diaľnici (priamy pohon ICE)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Menšie straty konverziou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Využíva klasické prevodovky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Motor nie je vždy v optimálnom bode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Zložitejšie mechanické zladenie a riadenie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Menej efektívny v meste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Hyundai/Kia (HEV/PHEV)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VW GTE (P2) 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Volvo T8 (P4) 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Väčšina MHEV (P0)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744504"/>
                  </a:ext>
                </a:extLst>
              </a:tr>
              <a:tr h="13904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Sériovo-paralelný</a:t>
                      </a:r>
                      <a:r>
                        <a:rPr lang="sk-SK" sz="1400">
                          <a:effectLst/>
                          <a:latin typeface="Google Sans Text"/>
                        </a:rPr>
                        <a:t> (Zmiešaný / Power-Split)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Najvyššia celková efektivita (mesto/zmiešaná)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Spája výhody oboch typov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Extrémne plynulá a spoľahlivá jazda 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(e-CVT)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Veľmi vysoká konštrukčná zložitosť • "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Gumičkový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efekt" (e-CVT) pri akcelerácii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Vysoké výrobné náklady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Toyota/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Lexus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(HSD) • Ford FHEV/PHEV (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Kuga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)</a:t>
                      </a:r>
                    </a:p>
                  </a:txBody>
                  <a:tcPr marL="36682" marR="36682" marT="18341" marB="1834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328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668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43E12-512C-0F49-21CC-DB18FA65B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CAFFAF-23EE-905B-546E-3E46809C7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k-SK" dirty="0"/>
              <a:t>Stratégie riadenia a energetický manažment (HCU)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99FBF68-7DCD-E7F8-81F4-AC1159025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Ciele riadenia</a:t>
            </a:r>
          </a:p>
          <a:p>
            <a:pPr>
              <a:buFontTx/>
              <a:buChar char="-"/>
            </a:pPr>
            <a:r>
              <a:rPr lang="sk-SK" dirty="0"/>
              <a:t>Splniť požiadavku vodiča na krútiaci moment</a:t>
            </a:r>
          </a:p>
          <a:p>
            <a:pPr>
              <a:buFontTx/>
              <a:buChar char="-"/>
            </a:pPr>
            <a:r>
              <a:rPr lang="sk-SK" dirty="0"/>
              <a:t>Minimalizovať celkovú spotrebu paliva</a:t>
            </a:r>
          </a:p>
          <a:p>
            <a:pPr>
              <a:buFontTx/>
              <a:buChar char="-"/>
            </a:pPr>
            <a:r>
              <a:rPr lang="sk-SK" dirty="0"/>
              <a:t>Udržiavať stav nabitia batérie v optimálnom operačnom okne</a:t>
            </a:r>
          </a:p>
          <a:p>
            <a:pPr>
              <a:buFontTx/>
              <a:buChar char="-"/>
            </a:pPr>
            <a:r>
              <a:rPr lang="sk-SK" dirty="0"/>
              <a:t>Zabezpečiť komfort a emisie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9161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A317A0-73C1-0F02-7554-B1CD62ED3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Hybridné vozidlá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7F319D9-2F2C-F170-7AA2-D913B5EAC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Hybridný pohonný systém kombinuje minimálne dva zdroje energie, zvyčajne spaľovací motor a systém na ukladanie </a:t>
            </a:r>
            <a:r>
              <a:rPr lang="sk-SK" dirty="0" err="1"/>
              <a:t>rekuperovanej</a:t>
            </a:r>
            <a:r>
              <a:rPr lang="sk-SK" dirty="0"/>
              <a:t> energie (elektromotor / generátor a batériu)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Hlavné komponenty: spaľovací motor, elektromotor / generátor, batéria, výkonová elektronika, delič výkonu / prevodovka a riadiaca jednotka hybridného systému (HCU)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Základné princípy: rekuperácia, elektrická asistencia (</a:t>
            </a:r>
            <a:r>
              <a:rPr lang="sk-SK" dirty="0" err="1"/>
              <a:t>boost</a:t>
            </a:r>
            <a:r>
              <a:rPr lang="sk-SK" dirty="0"/>
              <a:t>), elektrická jazda (EV režim), optimalizácia zaťaženia spaľovacieho motora (HCU)</a:t>
            </a:r>
          </a:p>
        </p:txBody>
      </p:sp>
    </p:spTree>
    <p:extLst>
      <p:ext uri="{BB962C8B-B14F-4D97-AF65-F5344CB8AC3E}">
        <p14:creationId xmlns:p14="http://schemas.microsoft.com/office/powerpoint/2010/main" val="1064403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15B02-0BB1-8CDF-B40D-A148445D7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C217DB-DE4A-B213-84F6-60215477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k-SK" dirty="0"/>
              <a:t>Stratégie riadenia a energetický manažment (HCU)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B340817-90C7-2A1A-886A-52BDB01E9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Základné prevádzkové režimy:</a:t>
            </a:r>
          </a:p>
          <a:p>
            <a:pPr>
              <a:buFontTx/>
              <a:buChar char="-"/>
            </a:pPr>
            <a:r>
              <a:rPr lang="sk-SK" dirty="0"/>
              <a:t>Elektrický rozjazd / Nízka rýchlosť (EV </a:t>
            </a:r>
            <a:r>
              <a:rPr lang="sk-SK" dirty="0" err="1"/>
              <a:t>Mode</a:t>
            </a:r>
            <a:r>
              <a:rPr lang="sk-SK" dirty="0"/>
              <a:t>)</a:t>
            </a:r>
          </a:p>
          <a:p>
            <a:pPr>
              <a:buFontTx/>
              <a:buChar char="-"/>
            </a:pPr>
            <a:r>
              <a:rPr lang="sk-SK" dirty="0"/>
              <a:t>Akcelerácia (spaľovací motor + EM </a:t>
            </a:r>
            <a:r>
              <a:rPr lang="sk-SK" dirty="0" err="1"/>
              <a:t>Boost</a:t>
            </a:r>
            <a:r>
              <a:rPr lang="sk-SK" dirty="0"/>
              <a:t>)</a:t>
            </a:r>
          </a:p>
          <a:p>
            <a:pPr>
              <a:buFontTx/>
              <a:buChar char="-"/>
            </a:pPr>
            <a:r>
              <a:rPr lang="sk-SK" dirty="0"/>
              <a:t>Ustálená jazda (spaľovací motor v optimálnom bode, prípadné nabíjanie)</a:t>
            </a:r>
          </a:p>
          <a:p>
            <a:pPr>
              <a:buFontTx/>
              <a:buChar char="-"/>
            </a:pPr>
            <a:r>
              <a:rPr lang="sk-SK" dirty="0"/>
              <a:t>Spomaľovanie (Rekuperácia)</a:t>
            </a:r>
          </a:p>
          <a:p>
            <a:pPr>
              <a:buFontTx/>
              <a:buChar char="-"/>
            </a:pPr>
            <a:r>
              <a:rPr lang="sk-SK" dirty="0"/>
              <a:t>Státie (spaľovací motor vypnutý)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24957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B7D2B2-52C6-A88E-2FFA-D8D70F3DF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Typy riadiacich stratégií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74AFE30-D42E-6DEF-A389-5129AD36A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Stratégia založená na pravidlách (Rule-</a:t>
            </a:r>
            <a:r>
              <a:rPr lang="sk-SK" dirty="0" err="1"/>
              <a:t>Based</a:t>
            </a:r>
            <a:r>
              <a:rPr lang="sk-SK" dirty="0"/>
              <a:t> </a:t>
            </a:r>
            <a:r>
              <a:rPr lang="sk-SK" dirty="0" err="1"/>
              <a:t>Strategy</a:t>
            </a:r>
            <a:r>
              <a:rPr lang="sk-SK" dirty="0"/>
              <a:t>)</a:t>
            </a:r>
          </a:p>
          <a:p>
            <a:pPr>
              <a:buFontTx/>
              <a:buChar char="-"/>
            </a:pPr>
            <a:r>
              <a:rPr lang="sk-SK" dirty="0"/>
              <a:t>Najbežnejší a najrobustnejší prístup, HCU sa správa reaktívne – reaguje na </a:t>
            </a:r>
            <a:r>
              <a:rPr lang="sk-SK" i="1" dirty="0"/>
              <a:t>aktuálny</a:t>
            </a:r>
            <a:r>
              <a:rPr lang="sk-SK" dirty="0"/>
              <a:t> stav vozidla podľa vopred definovanej sady pravidiel</a:t>
            </a:r>
          </a:p>
          <a:p>
            <a:pPr>
              <a:buFontTx/>
              <a:buChar char="-"/>
            </a:pPr>
            <a:r>
              <a:rPr lang="sk-SK" dirty="0"/>
              <a:t>HCU neustále sleduje vstupy (rýchlosť, poloha plynu, stav nabitia </a:t>
            </a:r>
            <a:r>
              <a:rPr lang="sk-SK" dirty="0" err="1"/>
              <a:t>SoC</a:t>
            </a:r>
            <a:r>
              <a:rPr lang="sk-SK" dirty="0"/>
              <a:t>, teplota motora) a porovnáva ich s pevnou "mapou rozhodovania" alebo logickými podmienkami</a:t>
            </a:r>
          </a:p>
        </p:txBody>
      </p:sp>
    </p:spTree>
    <p:extLst>
      <p:ext uri="{BB962C8B-B14F-4D97-AF65-F5344CB8AC3E}">
        <p14:creationId xmlns:p14="http://schemas.microsoft.com/office/powerpoint/2010/main" val="1254552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ABDBA-A11B-4933-E3A2-B9ED017F5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A77B09-7639-0DC3-FF02-4238EBBF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Typy riadiacich stratégií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1EE94A9-4BD5-B91C-AF6E-5AC01566E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Stratégie založené na optimalizácii (</a:t>
            </a:r>
            <a:r>
              <a:rPr lang="sk-SK" dirty="0" err="1"/>
              <a:t>Optimization-Based</a:t>
            </a:r>
            <a:r>
              <a:rPr lang="sk-SK" dirty="0"/>
              <a:t>)</a:t>
            </a:r>
          </a:p>
          <a:p>
            <a:pPr>
              <a:buFontTx/>
              <a:buChar char="-"/>
            </a:pPr>
            <a:r>
              <a:rPr lang="sk-SK" dirty="0"/>
              <a:t>HCU sa nespráva reaktívne, ale proaktívne sa snaží v každom okamihu nájsť </a:t>
            </a:r>
            <a:r>
              <a:rPr lang="sk-SK" i="1" dirty="0"/>
              <a:t>matematicky najlepšie</a:t>
            </a:r>
            <a:r>
              <a:rPr lang="sk-SK" dirty="0"/>
              <a:t> (optimálne) riešenie</a:t>
            </a:r>
          </a:p>
          <a:p>
            <a:pPr>
              <a:buFontTx/>
              <a:buChar char="-"/>
            </a:pPr>
            <a:r>
              <a:rPr lang="sk-SK" dirty="0"/>
              <a:t>Algoritmus neporovnáva len spotrebu paliva, ale minimalizuje celkové "náklady"</a:t>
            </a:r>
          </a:p>
          <a:p>
            <a:pPr>
              <a:buFontTx/>
              <a:buChar char="-"/>
            </a:pPr>
            <a:r>
              <a:rPr lang="sk-SK" dirty="0"/>
              <a:t>Prepočíta spotrebovanú elektrinu na ekvivalentnú spotrebu paliva</a:t>
            </a:r>
          </a:p>
        </p:txBody>
      </p:sp>
    </p:spTree>
    <p:extLst>
      <p:ext uri="{BB962C8B-B14F-4D97-AF65-F5344CB8AC3E}">
        <p14:creationId xmlns:p14="http://schemas.microsoft.com/office/powerpoint/2010/main" val="1342472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6E5E6-E9A5-FDFF-B9D9-DD7D94678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C963CE-D67F-46C1-A44B-2D07024EA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Typy riadiacich stratégií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49F071B-2219-0E9E-563F-6724C5C1A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Stratégie založené na predikcii (</a:t>
            </a:r>
            <a:r>
              <a:rPr lang="sk-SK" dirty="0" err="1"/>
              <a:t>Predictive</a:t>
            </a:r>
            <a:r>
              <a:rPr lang="sk-SK" dirty="0"/>
              <a:t> </a:t>
            </a:r>
            <a:r>
              <a:rPr lang="sk-SK" dirty="0" err="1"/>
              <a:t>Strategies</a:t>
            </a:r>
            <a:r>
              <a:rPr lang="sk-SK" dirty="0"/>
              <a:t>)</a:t>
            </a:r>
          </a:p>
          <a:p>
            <a:pPr>
              <a:buFontTx/>
              <a:buChar char="-"/>
            </a:pPr>
            <a:r>
              <a:rPr lang="sk-SK" dirty="0"/>
              <a:t>Najvyššia úroveň riadenia, HCU využíva dáta nielen z vozidla, ale aj z jeho okolia a plánovanej trasy, aby vytvorila globálne optimálny plán</a:t>
            </a:r>
          </a:p>
          <a:p>
            <a:pPr>
              <a:buFontTx/>
              <a:buChar char="-"/>
            </a:pPr>
            <a:r>
              <a:rPr lang="sk-SK" dirty="0"/>
              <a:t>Prepojenie s GPS/Navigáciou: HCU "vidí" trasu pred sebou – vie o kopcoch, klesaniach, mestských úsekoch, diaľniciach a cieľovej destinácii</a:t>
            </a:r>
          </a:p>
          <a:p>
            <a:pPr>
              <a:buFontTx/>
              <a:buChar char="-"/>
            </a:pPr>
            <a:r>
              <a:rPr lang="sk-SK" dirty="0"/>
              <a:t>Predikcia rýchlosti (V2X): Môže využívať dáta o premávke alebo komunikáciu so semaformi (V2I - </a:t>
            </a:r>
            <a:r>
              <a:rPr lang="sk-SK" dirty="0" err="1"/>
              <a:t>Vehicle</a:t>
            </a:r>
            <a:r>
              <a:rPr lang="sk-SK" dirty="0"/>
              <a:t>-to-</a:t>
            </a:r>
            <a:r>
              <a:rPr lang="sk-SK" dirty="0" err="1"/>
              <a:t>Infrastructure</a:t>
            </a:r>
            <a:r>
              <a:rPr lang="sk-SK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0979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B56D8-ED04-BCEF-A3F9-B0857D07F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EFC537-79B9-3B24-17AA-5000B5A7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Typy riadiacich stratégií</a:t>
            </a:r>
          </a:p>
        </p:txBody>
      </p:sp>
      <p:graphicFrame>
        <p:nvGraphicFramePr>
          <p:cNvPr id="4" name="Zástupný objekt pre obsah 3">
            <a:extLst>
              <a:ext uri="{FF2B5EF4-FFF2-40B4-BE49-F238E27FC236}">
                <a16:creationId xmlns:a16="http://schemas.microsoft.com/office/drawing/2014/main" id="{4847F992-2E28-51EE-AB35-2F58E3BE94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452702"/>
              </p:ext>
            </p:extLst>
          </p:nvPr>
        </p:nvGraphicFramePr>
        <p:xfrm>
          <a:off x="987551" y="1645920"/>
          <a:ext cx="7546848" cy="4471570"/>
        </p:xfrm>
        <a:graphic>
          <a:graphicData uri="http://schemas.openxmlformats.org/drawingml/2006/table">
            <a:tbl>
              <a:tblPr/>
              <a:tblGrid>
                <a:gridCol w="1325881">
                  <a:extLst>
                    <a:ext uri="{9D8B030D-6E8A-4147-A177-3AD203B41FA5}">
                      <a16:colId xmlns:a16="http://schemas.microsoft.com/office/drawing/2014/main" val="1734182090"/>
                    </a:ext>
                  </a:extLst>
                </a:gridCol>
                <a:gridCol w="2167128">
                  <a:extLst>
                    <a:ext uri="{9D8B030D-6E8A-4147-A177-3AD203B41FA5}">
                      <a16:colId xmlns:a16="http://schemas.microsoft.com/office/drawing/2014/main" val="2373955551"/>
                    </a:ext>
                  </a:extLst>
                </a:gridCol>
                <a:gridCol w="2231136">
                  <a:extLst>
                    <a:ext uri="{9D8B030D-6E8A-4147-A177-3AD203B41FA5}">
                      <a16:colId xmlns:a16="http://schemas.microsoft.com/office/drawing/2014/main" val="2227039748"/>
                    </a:ext>
                  </a:extLst>
                </a:gridCol>
                <a:gridCol w="1822703">
                  <a:extLst>
                    <a:ext uri="{9D8B030D-6E8A-4147-A177-3AD203B41FA5}">
                      <a16:colId xmlns:a16="http://schemas.microsoft.com/office/drawing/2014/main" val="3989647088"/>
                    </a:ext>
                  </a:extLst>
                </a:gridCol>
              </a:tblGrid>
              <a:tr h="2596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 dirty="0">
                          <a:effectLst/>
                          <a:latin typeface="Google Sans Text"/>
                        </a:rPr>
                        <a:t>Typ stratégie</a:t>
                      </a:r>
                      <a:endParaRPr lang="sk-SK" sz="1400" dirty="0">
                        <a:effectLst/>
                        <a:latin typeface="Google Sans Text"/>
                      </a:endParaRP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Princíp fungovania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Výhody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Nevýhody</a:t>
                      </a:r>
                      <a:endParaRPr lang="sk-SK" sz="1400">
                        <a:effectLst/>
                        <a:latin typeface="Google Sans Text"/>
                      </a:endParaRP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286195"/>
                  </a:ext>
                </a:extLst>
              </a:tr>
              <a:tr h="114994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k-SK" sz="1400" b="1" dirty="0">
                          <a:effectLst/>
                          <a:latin typeface="Google Sans Text"/>
                        </a:rPr>
                        <a:t>Založené na pravidlách</a:t>
                      </a:r>
                    </a:p>
                    <a:p>
                      <a:pPr marL="0" indent="0"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(Rule-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Based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)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 dirty="0">
                          <a:effectLst/>
                          <a:latin typeface="Google Sans Text"/>
                        </a:rPr>
                        <a:t>Reaktívne: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Riadi sa pevne danými mapami a logickými pravidlami (AK sa stane X, UROB Y). Reaguje na </a:t>
                      </a:r>
                      <a:r>
                        <a:rPr lang="sk-SK" sz="1400" i="1" dirty="0">
                          <a:effectLst/>
                          <a:latin typeface="Google Sans Text"/>
                        </a:rPr>
                        <a:t>aktuálny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stav.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Jednoduchá implementácia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Nízke výpočtové nároky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Spoľahlivé a predvídateľné správanie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Nie sú skutočne "optimálne" (len tak dobré, ako ich kalibrácia)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Nepredvídajú budúce podmienky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843246"/>
                  </a:ext>
                </a:extLst>
              </a:tr>
              <a:tr h="148380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t-BR" sz="1400" b="1" dirty="0">
                          <a:effectLst/>
                          <a:latin typeface="Google Sans Text"/>
                        </a:rPr>
                        <a:t>Založené na optimalizácii</a:t>
                      </a:r>
                      <a:r>
                        <a:rPr lang="pt-BR" sz="1400" dirty="0">
                          <a:effectLst/>
                          <a:latin typeface="Google Sans Text"/>
                        </a:rPr>
                        <a:t> (Napr. ECMS)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Proaktívne (lokálne):</a:t>
                      </a:r>
                      <a:r>
                        <a:rPr lang="sk-SK" sz="1400">
                          <a:effectLst/>
                          <a:latin typeface="Google Sans Text"/>
                        </a:rPr>
                        <a:t> V každom okamihu hľadá matematicky optimálne rozdelenie výkonu. Prepočítava "cenu" elektriny na ekvivalent paliva.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Výrazne vyššia efektivita ako pri pravidlách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Blízko k teoretickému optimu spotreby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Dynamicky sa prispôsobuje jazdnému štýlu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Vyššie výpočtové nároky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Zložité nastavenie "ceny" (ekvivalentného faktora)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Stále nepredvída trasu vopred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233840"/>
                  </a:ext>
                </a:extLst>
              </a:tr>
              <a:tr h="137251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 dirty="0">
                          <a:effectLst/>
                          <a:latin typeface="Google Sans Text"/>
                        </a:rPr>
                        <a:t>Založené na predikcii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(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Predictive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 / GPS-</a:t>
                      </a:r>
                      <a:r>
                        <a:rPr lang="sk-SK" sz="1400" dirty="0" err="1">
                          <a:effectLst/>
                          <a:latin typeface="Google Sans Text"/>
                        </a:rPr>
                        <a:t>Based</a:t>
                      </a:r>
                      <a:r>
                        <a:rPr lang="sk-SK" sz="1400" dirty="0">
                          <a:effectLst/>
                          <a:latin typeface="Google Sans Text"/>
                        </a:rPr>
                        <a:t>)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b="1">
                          <a:effectLst/>
                          <a:latin typeface="Google Sans Text"/>
                        </a:rPr>
                        <a:t>Proaktívne (globálne):</a:t>
                      </a:r>
                      <a:r>
                        <a:rPr lang="sk-SK" sz="1400">
                          <a:effectLst/>
                          <a:latin typeface="Google Sans Text"/>
                        </a:rPr>
                        <a:t> Využíva dáta z GPS, navigácie (kopce, mestá, diaľnice) a premávky. Plánuje využitie energie na </a:t>
                      </a:r>
                      <a:r>
                        <a:rPr lang="sk-SK" sz="1400" i="1">
                          <a:effectLst/>
                          <a:latin typeface="Google Sans Text"/>
                        </a:rPr>
                        <a:t>celú trasu</a:t>
                      </a:r>
                      <a:r>
                        <a:rPr lang="sk-SK" sz="1400">
                          <a:effectLst/>
                          <a:latin typeface="Google Sans Text"/>
                        </a:rPr>
                        <a:t>.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Najnižšia možná spotreba (globálne optimum)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Ideálne pre PHEV (vie, kedy minúť batériu)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Maximálne inteligentné využitie zdrojov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Vyžaduje aktívnu navigáciu do cieľa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Najvyššie výpočtové nároky</a:t>
                      </a:r>
                    </a:p>
                    <a:p>
                      <a:pPr>
                        <a:buNone/>
                      </a:pPr>
                      <a:r>
                        <a:rPr lang="sk-SK" sz="1400" dirty="0">
                          <a:effectLst/>
                          <a:latin typeface="Google Sans Text"/>
                        </a:rPr>
                        <a:t>• Závislosť na kvalite máp a dát o premávke</a:t>
                      </a:r>
                    </a:p>
                  </a:txBody>
                  <a:tcPr marL="32854" marR="32854" marT="16427" marB="16427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920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323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44">
            <a:extLst>
              <a:ext uri="{FF2B5EF4-FFF2-40B4-BE49-F238E27FC236}">
                <a16:creationId xmlns:a16="http://schemas.microsoft.com/office/drawing/2014/main" id="{F2EA518E-6C90-4FB8-9D88-C59B74989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158" y="782785"/>
            <a:ext cx="6756191" cy="3410475"/>
          </a:xfrm>
        </p:spPr>
        <p:txBody>
          <a:bodyPr anchor="ctr">
            <a:normAutofit/>
          </a:bodyPr>
          <a:lstStyle/>
          <a:p>
            <a:r>
              <a:rPr lang="sk-SK" sz="5200"/>
              <a:t>Ďakujem za pozornosť</a:t>
            </a:r>
          </a:p>
        </p:txBody>
      </p:sp>
      <p:sp>
        <p:nvSpPr>
          <p:cNvPr id="80" name="Rectangle 46">
            <a:extLst>
              <a:ext uri="{FF2B5EF4-FFF2-40B4-BE49-F238E27FC236}">
                <a16:creationId xmlns:a16="http://schemas.microsoft.com/office/drawing/2014/main" id="{51AFC3C9-5F6F-4B0C-B9BC-4538C1E6F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0424"/>
            <a:ext cx="9144000" cy="23075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345624" y="4709630"/>
            <a:ext cx="6717723" cy="1126283"/>
          </a:xfrm>
        </p:spPr>
        <p:txBody>
          <a:bodyPr anchor="ctr">
            <a:normAutofit/>
          </a:bodyPr>
          <a:lstStyle/>
          <a:p>
            <a:pPr algn="r"/>
            <a:r>
              <a:rPr lang="sk-SK" dirty="0">
                <a:solidFill>
                  <a:schemeClr val="bg1"/>
                </a:solidFill>
              </a:rPr>
              <a:t>Ing. Tomáš Lenger, PhD.</a:t>
            </a:r>
          </a:p>
        </p:txBody>
      </p:sp>
      <p:sp>
        <p:nvSpPr>
          <p:cNvPr id="81" name="Freeform 11">
            <a:extLst>
              <a:ext uri="{FF2B5EF4-FFF2-40B4-BE49-F238E27FC236}">
                <a16:creationId xmlns:a16="http://schemas.microsoft.com/office/drawing/2014/main" id="{BA844245-4805-4DD5-AF47-842A0B27F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3141" y="5019124"/>
            <a:ext cx="1191394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BD21C-B25C-468C-A974-BC7304B63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F1C5B2-300A-BCE0-7FC1-C97C1F17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Rozdelenie podľa úrovne elektrifikácie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6EED8A6-997B-9017-E4FA-12DF21A13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 err="1"/>
              <a:t>Micro</a:t>
            </a:r>
            <a:r>
              <a:rPr lang="sk-SK" dirty="0"/>
              <a:t>-hybrid:</a:t>
            </a:r>
          </a:p>
          <a:p>
            <a:pPr>
              <a:buFontTx/>
              <a:buChar char="-"/>
            </a:pPr>
            <a:r>
              <a:rPr lang="sk-SK" dirty="0"/>
              <a:t>Najnižšia forma elektrifikácie</a:t>
            </a:r>
          </a:p>
          <a:p>
            <a:pPr>
              <a:buFontTx/>
              <a:buChar char="-"/>
            </a:pPr>
            <a:r>
              <a:rPr lang="sk-SK" dirty="0"/>
              <a:t>Bez elektromotora</a:t>
            </a:r>
          </a:p>
          <a:p>
            <a:pPr>
              <a:buFontTx/>
              <a:buChar char="-"/>
            </a:pPr>
            <a:r>
              <a:rPr lang="sk-SK" dirty="0"/>
              <a:t>Štart-stop systém, rekuperácia pri brzdení a batéria so zvýšenou cyklickou odolnosťou (AGM/EFB)</a:t>
            </a:r>
          </a:p>
          <a:p>
            <a:pPr>
              <a:buFontTx/>
              <a:buChar char="-"/>
            </a:pPr>
            <a:r>
              <a:rPr lang="sk-SK" dirty="0"/>
              <a:t>Neposkytuje asistenciu pohonu (</a:t>
            </a:r>
            <a:r>
              <a:rPr lang="sk-SK" dirty="0" err="1"/>
              <a:t>boost</a:t>
            </a:r>
            <a:r>
              <a:rPr lang="sk-SK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481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588EA-FA15-9194-3B44-A142E30E0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9F9268-68A2-67C3-A660-A92E11709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Rozdelenie podľa úrovne elektrifikácie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975B4CF-D717-307E-F9CE-E99EC8C0A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 err="1"/>
              <a:t>Mild</a:t>
            </a:r>
            <a:r>
              <a:rPr lang="sk-SK" dirty="0"/>
              <a:t>-Hybrid (MHEV)</a:t>
            </a:r>
          </a:p>
          <a:p>
            <a:pPr>
              <a:buFontTx/>
              <a:buChar char="-"/>
            </a:pPr>
            <a:r>
              <a:rPr lang="sk-SK" dirty="0"/>
              <a:t>Typicky 12 V / 48 V systémy s elektromotorom / generátorom</a:t>
            </a:r>
          </a:p>
          <a:p>
            <a:pPr>
              <a:buFontTx/>
              <a:buChar char="-"/>
            </a:pPr>
            <a:r>
              <a:rPr lang="sk-SK" dirty="0"/>
              <a:t>Štartér-generátor, malá lítium-iónová batéria</a:t>
            </a:r>
          </a:p>
          <a:p>
            <a:pPr>
              <a:buFontTx/>
              <a:buChar char="-"/>
            </a:pPr>
            <a:r>
              <a:rPr lang="sk-SK" dirty="0"/>
              <a:t>Pokročilý </a:t>
            </a:r>
            <a:r>
              <a:rPr lang="sk-SK" dirty="0" err="1"/>
              <a:t>Start</a:t>
            </a:r>
            <a:r>
              <a:rPr lang="sk-SK" dirty="0"/>
              <a:t>-Stop, rekuperácia energie pri brzdení, asistencia pri akcelerácii (</a:t>
            </a:r>
            <a:r>
              <a:rPr lang="sk-SK" dirty="0" err="1"/>
              <a:t>boost</a:t>
            </a:r>
            <a:r>
              <a:rPr lang="sk-SK" dirty="0"/>
              <a:t>), "plachtenie" s vypnutým motorom</a:t>
            </a:r>
          </a:p>
          <a:p>
            <a:pPr>
              <a:buFontTx/>
              <a:buChar char="-"/>
            </a:pPr>
            <a:r>
              <a:rPr lang="sk-SK" dirty="0"/>
              <a:t>Neschopnosť čisto elektrickej jazdy</a:t>
            </a:r>
          </a:p>
          <a:p>
            <a:pPr marL="0" indent="0">
              <a:buNone/>
            </a:pPr>
            <a:r>
              <a:rPr lang="sk-SK" dirty="0"/>
              <a:t>Volkswagen Group - </a:t>
            </a:r>
            <a:r>
              <a:rPr lang="sk-SK" dirty="0" err="1"/>
              <a:t>eTSI</a:t>
            </a:r>
            <a:r>
              <a:rPr lang="sk-SK" dirty="0"/>
              <a:t>, Ford - </a:t>
            </a:r>
            <a:r>
              <a:rPr lang="sk-SK" dirty="0" err="1"/>
              <a:t>EcoBoost</a:t>
            </a:r>
            <a:r>
              <a:rPr lang="sk-SK" dirty="0"/>
              <a:t> Hybrid,</a:t>
            </a:r>
            <a:br>
              <a:rPr lang="sk-SK" dirty="0"/>
            </a:br>
            <a:r>
              <a:rPr lang="sk-SK" dirty="0"/>
              <a:t>Hyundai / Kia 48V - </a:t>
            </a:r>
            <a:r>
              <a:rPr lang="sk-SK" dirty="0" err="1"/>
              <a:t>Mild</a:t>
            </a:r>
            <a:r>
              <a:rPr lang="sk-SK" dirty="0"/>
              <a:t> Hybrid</a:t>
            </a:r>
          </a:p>
        </p:txBody>
      </p:sp>
    </p:spTree>
    <p:extLst>
      <p:ext uri="{BB962C8B-B14F-4D97-AF65-F5344CB8AC3E}">
        <p14:creationId xmlns:p14="http://schemas.microsoft.com/office/powerpoint/2010/main" val="531090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F336A-965B-C014-BBF1-D53D73BDC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1E944F-F87F-C16B-8E95-EB0E0BAD3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Rozdelenie podľa úrovne elektrifikácie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9E99630-365A-EEBB-1873-9EED836F3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 err="1"/>
              <a:t>Full</a:t>
            </a:r>
            <a:r>
              <a:rPr lang="sk-SK" dirty="0"/>
              <a:t>-Hybrid (HEV)</a:t>
            </a:r>
          </a:p>
          <a:p>
            <a:pPr>
              <a:buFontTx/>
              <a:buChar char="-"/>
            </a:pPr>
            <a:r>
              <a:rPr lang="sk-SK" dirty="0"/>
              <a:t>Vysokonapäťový systém (200 V)</a:t>
            </a:r>
          </a:p>
          <a:p>
            <a:pPr>
              <a:buFontTx/>
              <a:buChar char="-"/>
            </a:pPr>
            <a:r>
              <a:rPr lang="sk-SK" dirty="0"/>
              <a:t>Všetky funkcie MHEV + schopnosť jazdy v čisto elektrickom režime (EV režim) na krátke vzdialenosti a pri nízkych rýchlostiach</a:t>
            </a:r>
          </a:p>
          <a:p>
            <a:pPr>
              <a:buFontTx/>
              <a:buChar char="-"/>
            </a:pPr>
            <a:r>
              <a:rPr lang="sk-SK" dirty="0"/>
              <a:t>Nižšia kapacita batérie, nabíjanie batérie výlučne interne (spaľovací motor, rekuperácia energie)</a:t>
            </a:r>
          </a:p>
          <a:p>
            <a:pPr marL="0" indent="0">
              <a:buNone/>
            </a:pPr>
            <a:r>
              <a:rPr lang="sk-SK" dirty="0"/>
              <a:t>Toyota - Hybrid </a:t>
            </a:r>
            <a:r>
              <a:rPr lang="sk-SK" dirty="0" err="1"/>
              <a:t>Synergy</a:t>
            </a:r>
            <a:r>
              <a:rPr lang="sk-SK" dirty="0"/>
              <a:t> </a:t>
            </a:r>
            <a:r>
              <a:rPr lang="sk-SK" dirty="0" err="1"/>
              <a:t>Drive</a:t>
            </a:r>
            <a:r>
              <a:rPr lang="sk-SK" dirty="0"/>
              <a:t>, Hyundai / Kia – Hybrid,</a:t>
            </a:r>
            <a:br>
              <a:rPr lang="sk-SK" dirty="0"/>
            </a:br>
            <a:r>
              <a:rPr lang="sk-SK" dirty="0"/>
              <a:t>Honda e:HEV, Renault - E-</a:t>
            </a:r>
            <a:r>
              <a:rPr lang="sk-SK" dirty="0" err="1"/>
              <a:t>Tech</a:t>
            </a:r>
            <a:r>
              <a:rPr lang="sk-SK" dirty="0"/>
              <a:t> </a:t>
            </a:r>
            <a:r>
              <a:rPr lang="sk-SK" dirty="0" err="1"/>
              <a:t>Full</a:t>
            </a:r>
            <a:r>
              <a:rPr lang="sk-SK" dirty="0"/>
              <a:t> Hybrid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0748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4ED9C-929E-B79C-F466-BA80CDDEE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61EE2D-5FB5-C318-5BE0-8C166DCB8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Rozdelenie podľa úrovne elektrifikácie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EB0262B-20C5-A7B8-0D26-0256FE544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 err="1"/>
              <a:t>Plug</a:t>
            </a:r>
            <a:r>
              <a:rPr lang="sk-SK" dirty="0"/>
              <a:t>-in Hybrid (PHEV)</a:t>
            </a:r>
          </a:p>
          <a:p>
            <a:pPr>
              <a:buFontTx/>
              <a:buChar char="-"/>
            </a:pPr>
            <a:r>
              <a:rPr lang="sk-SK" dirty="0"/>
              <a:t>Vysokonapäťový systém, všetky funkcie HEV </a:t>
            </a:r>
          </a:p>
          <a:p>
            <a:pPr>
              <a:buFontTx/>
              <a:buChar char="-"/>
            </a:pPr>
            <a:r>
              <a:rPr lang="sk-SK" dirty="0"/>
              <a:t>Výrazne väčšia kapacita batérie a možnosť externého nabíjania (zo zásuvky/nabíjačky)</a:t>
            </a:r>
          </a:p>
          <a:p>
            <a:pPr>
              <a:buFontTx/>
              <a:buChar char="-"/>
            </a:pPr>
            <a:r>
              <a:rPr lang="sk-SK" dirty="0"/>
              <a:t>Dva hlavné prevádzkové režimy: </a:t>
            </a:r>
            <a:r>
              <a:rPr lang="sk-SK" i="1" dirty="0" err="1"/>
              <a:t>Charge-Depleting</a:t>
            </a:r>
            <a:r>
              <a:rPr lang="sk-SK" dirty="0"/>
              <a:t> (vybíjanie batérie, jazda na elektrinu, typický dojazd 30-80 km) a </a:t>
            </a:r>
            <a:r>
              <a:rPr lang="sk-SK" i="1" dirty="0" err="1"/>
              <a:t>Charge-Sustaining</a:t>
            </a:r>
            <a:r>
              <a:rPr lang="sk-SK" dirty="0"/>
              <a:t> (udržiavanie nabitia, funguje ako HEV)</a:t>
            </a:r>
          </a:p>
          <a:p>
            <a:pPr marL="0" indent="0">
              <a:buNone/>
            </a:pPr>
            <a:r>
              <a:rPr lang="sk-SK" dirty="0"/>
              <a:t>Volkswagen - GTE / e-hybrid, Škoda - </a:t>
            </a:r>
            <a:r>
              <a:rPr lang="sk-SK" dirty="0" err="1"/>
              <a:t>iV</a:t>
            </a:r>
            <a:r>
              <a:rPr lang="sk-SK" dirty="0"/>
              <a:t>, Audi/BMW/Mercedes – e, Volvo – </a:t>
            </a:r>
            <a:r>
              <a:rPr lang="sk-SK" dirty="0" err="1"/>
              <a:t>Recharge</a:t>
            </a:r>
            <a:r>
              <a:rPr lang="sk-SK" dirty="0"/>
              <a:t>, iní - PHEV</a:t>
            </a:r>
          </a:p>
        </p:txBody>
      </p:sp>
    </p:spTree>
    <p:extLst>
      <p:ext uri="{BB962C8B-B14F-4D97-AF65-F5344CB8AC3E}">
        <p14:creationId xmlns:p14="http://schemas.microsoft.com/office/powerpoint/2010/main" val="370706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09A7D-B8C4-87E8-007E-576CB5BD2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4DE57F-606F-8566-72D8-8C53AB030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AA23EAF-2EEF-A30A-460E-22A778177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Sériový hybrid</a:t>
            </a:r>
          </a:p>
          <a:p>
            <a:pPr marL="0" indent="0">
              <a:buNone/>
            </a:pPr>
            <a:r>
              <a:rPr lang="sk-SK" dirty="0"/>
              <a:t>Princíp (tok výkonu): spaľovací motor → generátor → batéria/výkon. elektronika (menič) → elektromotor → kolesá</a:t>
            </a:r>
          </a:p>
          <a:p>
            <a:pPr marL="0" indent="0">
              <a:buNone/>
            </a:pPr>
            <a:r>
              <a:rPr lang="sk-SK" dirty="0"/>
              <a:t>Žiadne mechanické prepojenie medzi spaľovacím motorom a kolesami. Spaľovací motor pracuje len ako generátor, ideálne v bode najvyššej účinnosti.</a:t>
            </a:r>
          </a:p>
          <a:p>
            <a:pPr>
              <a:buFontTx/>
              <a:buChar char="-"/>
            </a:pPr>
            <a:r>
              <a:rPr lang="sk-SK" dirty="0" err="1"/>
              <a:t>Range</a:t>
            </a:r>
            <a:r>
              <a:rPr lang="sk-SK" dirty="0"/>
              <a:t> </a:t>
            </a:r>
            <a:r>
              <a:rPr lang="sk-SK" dirty="0" err="1"/>
              <a:t>extrender</a:t>
            </a:r>
            <a:endParaRPr lang="sk-SK" dirty="0"/>
          </a:p>
          <a:p>
            <a:pPr>
              <a:buFontTx/>
              <a:buChar char="-"/>
            </a:pPr>
            <a:r>
              <a:rPr lang="sk-SK" dirty="0"/>
              <a:t>Nissan e-POWER</a:t>
            </a:r>
          </a:p>
        </p:txBody>
      </p:sp>
    </p:spTree>
    <p:extLst>
      <p:ext uri="{BB962C8B-B14F-4D97-AF65-F5344CB8AC3E}">
        <p14:creationId xmlns:p14="http://schemas.microsoft.com/office/powerpoint/2010/main" val="2970836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268CC-6FEF-0376-176C-883F874EE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E2DE09-E31D-3AB5-4AC3-172332451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145F5E1-77AF-51FF-79A6-1D2C0BA87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sk-SK" dirty="0"/>
              <a:t>Princíp (tok výkonu): spaľovací motor → prevodovka → kolesá a zároveň elektromotor → spojka/prevodovka → kolesá</a:t>
            </a:r>
          </a:p>
          <a:p>
            <a:pPr marL="0" indent="0">
              <a:buNone/>
            </a:pPr>
            <a:r>
              <a:rPr lang="sk-SK" dirty="0"/>
              <a:t>Spaľovací motor aj elektromotor môžu poháňať kolesá, či už samostatne alebo spoločne. Toky výkonu sa sčítavajú mechanicky.</a:t>
            </a:r>
          </a:p>
          <a:p>
            <a:pPr marL="0" indent="0">
              <a:buNone/>
            </a:pPr>
            <a:r>
              <a:rPr lang="sk-SK" dirty="0"/>
              <a:t>Technické podkategórie P0 – P4 v závislosti od miesta umiestnenia elektromotora v hnacom reťazci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49112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B7874-6DF1-473E-BBAC-C137E2DC5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66174F-D422-ED22-02A8-DB3DB9ADF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Topológia pohonu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A4DE35B-5D3F-2B41-286D-39BAA4238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/>
              <a:t>Paralelný hybrid</a:t>
            </a:r>
          </a:p>
          <a:p>
            <a:pPr marL="0" indent="0">
              <a:buNone/>
            </a:pPr>
            <a:r>
              <a:rPr lang="sk-SK" b="1" dirty="0"/>
              <a:t>P0: Motor na remeňovom prevode</a:t>
            </a:r>
          </a:p>
          <a:p>
            <a:pPr marL="0" indent="0">
              <a:buNone/>
            </a:pPr>
            <a:r>
              <a:rPr lang="sk-SK" dirty="0"/>
              <a:t>Elektromotor (štartér-generátor, BSG) nie je priamo v osi pohonu. Je pripojený k spaľovaciemu motoru pomocou remeňa, rovnako ako alternátor.</a:t>
            </a:r>
          </a:p>
          <a:p>
            <a:pPr marL="0" indent="0">
              <a:buNone/>
            </a:pPr>
            <a:r>
              <a:rPr lang="sk-SK" dirty="0" err="1"/>
              <a:t>Mild</a:t>
            </a:r>
            <a:r>
              <a:rPr lang="sk-SK" dirty="0"/>
              <a:t>-Hybrid</a:t>
            </a:r>
          </a:p>
          <a:p>
            <a:pPr marL="0" indent="0">
              <a:buNone/>
            </a:pPr>
            <a:r>
              <a:rPr lang="sk-SK" dirty="0"/>
              <a:t>Primárne </a:t>
            </a:r>
            <a:r>
              <a:rPr lang="sk-SK" dirty="0" err="1"/>
              <a:t>Start</a:t>
            </a:r>
            <a:r>
              <a:rPr lang="sk-SK" dirty="0"/>
              <a:t>-Stop, rekuperácia energie a mierna asistencia pri akcelerácii ("</a:t>
            </a:r>
            <a:r>
              <a:rPr lang="sk-SK" dirty="0" err="1"/>
              <a:t>boost</a:t>
            </a:r>
            <a:r>
              <a:rPr lang="sk-SK" dirty="0"/>
              <a:t>"), nedokáže poháňať auto samostatne</a:t>
            </a:r>
          </a:p>
          <a:p>
            <a:pPr marL="0" indent="0">
              <a:buNone/>
            </a:pPr>
            <a:r>
              <a:rPr lang="fi-FI" dirty="0"/>
              <a:t>Volkswagen Group 1.0 eTSI / 1.5 eTSI</a:t>
            </a:r>
            <a:r>
              <a:rPr lang="sk-SK" dirty="0"/>
              <a:t>, Ford 1.0 </a:t>
            </a:r>
            <a:r>
              <a:rPr lang="sk-SK" dirty="0" err="1"/>
              <a:t>EcoBoost</a:t>
            </a:r>
            <a:r>
              <a:rPr lang="sk-SK" dirty="0"/>
              <a:t> Hybrid, Hyundai / Kia 48 V </a:t>
            </a:r>
            <a:r>
              <a:rPr lang="sk-SK" dirty="0" err="1"/>
              <a:t>Mild</a:t>
            </a:r>
            <a:r>
              <a:rPr lang="sk-SK" dirty="0"/>
              <a:t> Hybrid</a:t>
            </a:r>
          </a:p>
        </p:txBody>
      </p:sp>
    </p:spTree>
    <p:extLst>
      <p:ext uri="{BB962C8B-B14F-4D97-AF65-F5344CB8AC3E}">
        <p14:creationId xmlns:p14="http://schemas.microsoft.com/office/powerpoint/2010/main" val="390587092"/>
      </p:ext>
    </p:extLst>
  </p:cSld>
  <p:clrMapOvr>
    <a:masterClrMapping/>
  </p:clrMapOvr>
</p:sld>
</file>

<file path=ppt/theme/theme1.xml><?xml version="1.0" encoding="utf-8"?>
<a:theme xmlns:a="http://schemas.openxmlformats.org/drawingml/2006/main" name="Dym">
  <a:themeElements>
    <a:clrScheme name="Dym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Dy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m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5066</TotalTime>
  <Words>1782</Words>
  <Application>Microsoft Office PowerPoint</Application>
  <PresentationFormat>Prezentácia na obrazovke (4:3)</PresentationFormat>
  <Paragraphs>210</Paragraphs>
  <Slides>25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1" baseType="lpstr">
      <vt:lpstr>Arial</vt:lpstr>
      <vt:lpstr>Century Gothic</vt:lpstr>
      <vt:lpstr>Google Sans Text</vt:lpstr>
      <vt:lpstr>Wingdings</vt:lpstr>
      <vt:lpstr>Wingdings 3</vt:lpstr>
      <vt:lpstr>Dym</vt:lpstr>
      <vt:lpstr>Vozidlá s hybridným pohonom</vt:lpstr>
      <vt:lpstr>Hybridné vozidlá</vt:lpstr>
      <vt:lpstr>Rozdelenie podľa úrovne elektrifikácie</vt:lpstr>
      <vt:lpstr>Rozdelenie podľa úrovne elektrifikácie</vt:lpstr>
      <vt:lpstr>Rozdelenie podľa úrovne elektrifikácie</vt:lpstr>
      <vt:lpstr>Rozdelenie podľa úrovne elektrifikácie</vt:lpstr>
      <vt:lpstr>Topológia pohonu</vt:lpstr>
      <vt:lpstr>Topológia pohonu</vt:lpstr>
      <vt:lpstr>Topológia pohonu</vt:lpstr>
      <vt:lpstr>Topológia pohonu</vt:lpstr>
      <vt:lpstr>Topológia pohonu</vt:lpstr>
      <vt:lpstr>Topológia pohonu</vt:lpstr>
      <vt:lpstr>Topológia pohonu</vt:lpstr>
      <vt:lpstr>Topológia pohonu</vt:lpstr>
      <vt:lpstr>Topológia pohonu</vt:lpstr>
      <vt:lpstr>Topológia pohonu</vt:lpstr>
      <vt:lpstr>Zhrnutie topológii</vt:lpstr>
      <vt:lpstr>Zhrnutie topológii</vt:lpstr>
      <vt:lpstr>Stratégie riadenia a energetický manažment (HCU)</vt:lpstr>
      <vt:lpstr>Stratégie riadenia a energetický manažment (HCU)</vt:lpstr>
      <vt:lpstr>Typy riadiacich stratégií</vt:lpstr>
      <vt:lpstr>Typy riadiacich stratégií</vt:lpstr>
      <vt:lpstr>Typy riadiacich stratégií</vt:lpstr>
      <vt:lpstr>Typy riadiacich stratégií</vt:lpstr>
      <vt:lpstr>Ďakujem za pozornosť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Tomáš Lenger</cp:lastModifiedBy>
  <cp:revision>48</cp:revision>
  <dcterms:created xsi:type="dcterms:W3CDTF">2013-01-27T09:14:16Z</dcterms:created>
  <dcterms:modified xsi:type="dcterms:W3CDTF">2025-10-28T15:23:35Z</dcterms:modified>
  <cp:category/>
</cp:coreProperties>
</file>