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90" r:id="rId9"/>
    <p:sldId id="259" r:id="rId10"/>
    <p:sldId id="284" r:id="rId11"/>
    <p:sldId id="285" r:id="rId12"/>
    <p:sldId id="288" r:id="rId13"/>
    <p:sldId id="289" r:id="rId14"/>
    <p:sldId id="286" r:id="rId15"/>
    <p:sldId id="287" r:id="rId16"/>
    <p:sldId id="266" r:id="rId17"/>
    <p:sldId id="274" r:id="rId18"/>
    <p:sldId id="275" r:id="rId19"/>
    <p:sldId id="276" r:id="rId20"/>
    <p:sldId id="279" r:id="rId21"/>
    <p:sldId id="2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68AC3-0311-4B27-AB04-A225DA4A89A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6230C-CEEC-491F-884F-A73A10B17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69070-5D1A-1D37-E974-9CD06C502E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807B7-7467-20F1-C635-E06DC89BA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F3E2F-8790-03D2-BE52-5D4A66A85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5E37C-24B0-1CDC-2EDF-17BE58248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0FF60-859F-682B-EA09-83A31F7D6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5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E3E3-FCD8-9262-AC60-1ED37D9C4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0D417E-B900-665A-CDF3-B2A2C4048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36B1F-7018-FB35-1075-CEB9C5F2C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FF311-73FC-E4D7-60E6-79360AD83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2DCEC-C46A-F85A-554D-C6495E280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135E8D-F70B-40C7-DBF3-C3E41709C3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B0841D-307C-C629-0989-2024304E7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84C19-3E43-13FA-2334-2A2177D19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85B10-439F-7EE2-EEFA-CD2267F5B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DAE48-76B8-DC47-D01F-696E65CDC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7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C8C3C-7F66-CC27-2441-09AF9162E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BAF35-9801-BBB3-E151-06A5388BE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5CC81-2CBB-4FD2-6AAD-04397687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2C29C-AD4F-D71E-2F50-914EA13B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ADF53-78F9-A673-A831-6A264A72D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6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ED982-5897-79EF-4FC7-97F2790E7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F024D-60DB-7BA2-A5D9-8FA187138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6E0A8-4466-16BA-6CB3-C6480DC2A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A0F0D-7FD8-62BD-AE9C-DE0268ABE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64248-F569-82DF-B156-A6826F081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9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1E9C2-B256-26D9-164D-775ED4196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89D13-D0E4-AD88-0FB9-3E0A186F2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720B3-D5E9-F636-138D-A972992F7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980B86-A1A6-83F2-86FA-FC0485F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5EEDE-BA7C-86D9-967E-3326453EC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8EF7D-EDD8-E401-BFF3-4D62064EB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0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D8B8D-F6D6-3789-8FB0-59CCC6FC5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F586B-EA8D-5EF1-BBA6-F2BE19CD9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FA956F-141A-C73C-EB57-1AD5E88A6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14BA1-F685-976A-0B2A-59BAAA9A7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6488F8-CB9C-311B-78A5-C17C3F42C8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9D752B-1354-F019-7458-F99DED99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BFAA5-1FAD-1CB5-F8AE-961926B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A1C6A-4E22-CF84-B61A-D92220614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3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3BCCB-1D2A-9DED-AF58-73F54A993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0A72B-6E3F-D9A3-4CA9-B387B014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50F11-4ED8-E5A4-02F5-5BAD1FA7F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7444AA-38AB-5A96-7A82-5B35641A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9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350A87-79AC-AC25-0940-E76B27BA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3C5AC1-7FC6-E1E6-E6D1-75AA8238D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17FB2-096E-9EEC-FA6A-A501C079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4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1C813-F53A-48B7-0B26-3B0D7DA0F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5A824-2F5D-C196-925A-343C111C0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740E7-F609-4798-BB26-397D8E4FA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82B10-8971-3E4D-48AE-EA9ED4DAE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D549E1-4677-F8C0-F709-C1EBBE5C5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47A99-4607-C143-FB36-6F9F7661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F7ABE-34EC-C671-73C9-3A04F3AB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33122-ED58-97FE-FCCE-1C66C09122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E10BCD-0298-F924-C39B-BFB8993C71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2C8FE2-D987-B519-5035-F9C0F4F0F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E9E55-2B90-62CE-140C-EB650CF74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00C7E-9FC1-7243-F446-D82FFDCD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766F6-0E1E-CDBD-64BE-63DC92947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3DC88-8967-C530-D088-60E795240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7CD00-0287-482E-E20B-0C90EBF56A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F42AC-30A1-48FD-AF87-B912F3A3723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3755B-7796-81AA-8310-85ABF992C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BADC4-9D5A-2136-B8D8-29E99FC91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1F1849-816D-4B4E-B839-F3982B288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9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14D8-1417-4180-E9DB-6CF83A825D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Vzorkovanie signálov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A3B83E-12D4-1BC7-C36F-08CA583C32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Číslicové</a:t>
            </a:r>
            <a:r>
              <a:rPr lang="en-US" dirty="0"/>
              <a:t> </a:t>
            </a:r>
            <a:r>
              <a:rPr lang="en-US" dirty="0" err="1"/>
              <a:t>Spracovanie</a:t>
            </a:r>
            <a:r>
              <a:rPr lang="en-US" dirty="0"/>
              <a:t> </a:t>
            </a:r>
            <a:r>
              <a:rPr lang="en-US" dirty="0" err="1"/>
              <a:t>Signálov</a:t>
            </a:r>
            <a:r>
              <a:rPr lang="sk-SK" dirty="0"/>
              <a:t> - CVIČENIA</a:t>
            </a:r>
          </a:p>
          <a:p>
            <a:r>
              <a:rPr lang="sk-SK" dirty="0"/>
              <a:t>doc. Ing. Ondrej Kováč, PhD.</a:t>
            </a:r>
          </a:p>
          <a:p>
            <a:r>
              <a:rPr lang="sk-SK" dirty="0"/>
              <a:t>Ing. Antónia Kováčová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416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9401491"/>
              </p:ext>
            </p:extLst>
          </p:nvPr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-0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57139D4-339E-E866-1717-9A21C0692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759190"/>
            <a:ext cx="12192000" cy="409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00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/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-0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F76C649-0888-041C-EE1F-E44CE029A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71" y="2812824"/>
            <a:ext cx="11647055" cy="404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34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203565"/>
              </p:ext>
            </p:extLst>
          </p:nvPr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24779FB-9E04-7335-098A-3D53EA75C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9303"/>
            <a:ext cx="12192000" cy="372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7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571591"/>
              </p:ext>
            </p:extLst>
          </p:nvPr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DD5672E-D06C-ED24-E314-596264D6D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35" y="2770664"/>
            <a:ext cx="10954328" cy="40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72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8175490"/>
              </p:ext>
            </p:extLst>
          </p:nvPr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0.083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0.417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0.75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0,917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37A0380-9C5F-956C-61F4-C158945F6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07" y="2761488"/>
            <a:ext cx="11255183" cy="394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94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2 – riešenie,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7FCD4D-7245-30E0-ABF3-7FBA1AE95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85F414-830D-73D7-B98C-9DB66F7D7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543081"/>
              </p:ext>
            </p:extLst>
          </p:nvPr>
        </p:nvGraphicFramePr>
        <p:xfrm>
          <a:off x="156974" y="1589581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0.083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0.417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0.75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0,917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8995680-7AA0-4C4C-6219-D901C12F3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59" y="2776190"/>
            <a:ext cx="10750881" cy="408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38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Úloha 3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79984D-563E-7700-5744-3486458C3A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kde: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 </m:t>
                    </m:r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sk-SK" b="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 </m:t>
                    </m:r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endParaRPr lang="sk-SK" b="0" dirty="0">
                  <a:ea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Zakreslenie signálu.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Odvodenie minimálnej vhodnej vzorkovacej frekvencie.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Hodnoty funkcie pre vzorkovacie frekvencie</a:t>
                </a:r>
                <a:r>
                  <a:rPr lang="en-US" dirty="0">
                    <a:ea typeface="Cambria Math" panose="02040503050406030204" pitchFamily="18" charset="0"/>
                  </a:rPr>
                  <a:t> pre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0,12</m:t>
                        </m:r>
                      </m:e>
                    </m:d>
                  </m:oMath>
                </a14:m>
                <a:r>
                  <a:rPr lang="sk-SK" dirty="0">
                    <a:ea typeface="Cambria Math" panose="02040503050406030204" pitchFamily="18" charset="0"/>
                  </a:rPr>
                  <a:t>:</a:t>
                </a:r>
                <a:endParaRPr lang="sk-SK" b="0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sk-SK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sk-SK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sk-SK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sk-SK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(</a:t>
                </a:r>
                <a:r>
                  <a:rPr lang="en-US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D</a:t>
                </a:r>
                <a:r>
                  <a:rPr lang="sk-SK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Ú – vzorkovanie signálu + zakreslenie SK rekonštrukcie</a:t>
                </a:r>
                <a:r>
                  <a:rPr lang="en-US" dirty="0">
                    <a:ea typeface="Cambria Math" panose="02040503050406030204" pitchFamily="18" charset="0"/>
                  </a:rPr>
                  <a:t>)</a:t>
                </a:r>
                <a:endParaRPr lang="sk-SK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sk-SK" b="0" dirty="0">
                    <a:ea typeface="Cambria Math" panose="02040503050406030204" pitchFamily="18" charset="0"/>
                  </a:rPr>
                  <a:t>D.  </a:t>
                </a:r>
                <a:r>
                  <a:rPr lang="sk-SK" dirty="0">
                    <a:ea typeface="Cambria Math" panose="02040503050406030204" pitchFamily="18" charset="0"/>
                  </a:rPr>
                  <a:t>Rekonštrukcia pomocou </a:t>
                </a:r>
                <a:r>
                  <a:rPr lang="sk-SK" dirty="0" err="1">
                    <a:ea typeface="Cambria Math" panose="02040503050406030204" pitchFamily="18" charset="0"/>
                  </a:rPr>
                  <a:t>Shannon-Kotelnikového</a:t>
                </a:r>
                <a:r>
                  <a:rPr lang="sk-SK" dirty="0">
                    <a:ea typeface="Cambria Math" panose="02040503050406030204" pitchFamily="18" charset="0"/>
                  </a:rPr>
                  <a:t> rádu</a:t>
                </a:r>
                <a:endParaRPr lang="sk-SK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79984D-563E-7700-5744-3486458C3A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9376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Úloha 3</a:t>
            </a:r>
            <a:r>
              <a:rPr lang="en-US" dirty="0"/>
              <a:t>a) – </a:t>
            </a:r>
            <a:r>
              <a:rPr lang="en-US" dirty="0" err="1"/>
              <a:t>rie</a:t>
            </a:r>
            <a:r>
              <a:rPr lang="sk-SK" dirty="0" err="1"/>
              <a:t>šenie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940411-52F7-ED7D-A907-77A4B50968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484"/>
          <a:stretch/>
        </p:blipFill>
        <p:spPr>
          <a:xfrm>
            <a:off x="332509" y="1302327"/>
            <a:ext cx="11526982" cy="544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56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Úloha 3b</a:t>
            </a:r>
            <a:r>
              <a:rPr lang="en-US" dirty="0"/>
              <a:t>) – </a:t>
            </a:r>
            <a:r>
              <a:rPr lang="en-US" dirty="0" err="1"/>
              <a:t>rie</a:t>
            </a:r>
            <a:r>
              <a:rPr lang="sk-SK" dirty="0" err="1"/>
              <a:t>šenie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58C46D6-DDE0-A2DA-7549-34FAEB1F73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k-SK" dirty="0"/>
                  <a:t>Maximálna frekvencia prítomná v signály: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sk-SK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sk-SK" i="1" dirty="0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endParaRPr lang="sk-SK" dirty="0"/>
              </a:p>
              <a:p>
                <a:r>
                  <a:rPr lang="sk-SK" dirty="0"/>
                  <a:t>Minimálna vzorkovacia frekvencia:</a:t>
                </a:r>
              </a:p>
              <a:p>
                <a:pPr lvl="1"/>
                <a:r>
                  <a:rPr lang="sk-SK" sz="2800" dirty="0"/>
                  <a:t>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e>
                        <m:e>
                          <m:r>
                            <a:rPr lang="sk-SK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</m:e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sk-SK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𝐻𝑧</m:t>
                          </m:r>
                        </m:e>
                      </m:mr>
                    </m:m>
                  </m:oMath>
                </a14:m>
                <a:endParaRPr lang="sk-SK" sz="2800" dirty="0"/>
              </a:p>
              <a:p>
                <a:r>
                  <a:rPr lang="sk-SK" dirty="0"/>
                  <a:t>Maximálna vzorkovacia perióda:</a:t>
                </a:r>
              </a:p>
              <a:p>
                <a:pPr lvl="1"/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f>
                            <m:fPr>
                              <m:ctrlPr>
                                <a:rPr lang="sk-SK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</m:e>
                        <m:e>
                          <m:r>
                            <a:rPr lang="sk-SK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</m:e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f>
                            <m:fPr>
                              <m:ctrlPr>
                                <a:rPr lang="sk-SK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mr>
                    </m:m>
                  </m:oMath>
                </a14:m>
                <a:endParaRPr lang="en-US" sz="2800" dirty="0"/>
              </a:p>
              <a:p>
                <a:r>
                  <a:rPr lang="en-US" dirty="0" err="1"/>
                  <a:t>Vzorkovanie</a:t>
                </a:r>
                <a:r>
                  <a:rPr lang="en-US" dirty="0"/>
                  <a:t> sign</a:t>
                </a:r>
                <a:r>
                  <a:rPr lang="sk-SK" dirty="0" err="1"/>
                  <a:t>álu</a:t>
                </a:r>
                <a:r>
                  <a:rPr lang="sk-SK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sk-SK" sz="2800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sk-SK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  <m:e>
                            <m:r>
                              <a:rPr lang="sk-SK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</m:e>
                          <m:e>
                            <m:r>
                              <a:rPr lang="sk-SK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sk-SK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k-SK" sz="28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sk-SK" sz="28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</m:m>
                      <m:r>
                        <a:rPr lang="sk-SK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func>
                      <m:r>
                        <a:rPr lang="sk-SK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i="1"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sk-SK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sk-SK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  <a:p>
                <a:pPr lvl="1"/>
                <a:endParaRPr lang="sk-SK" sz="28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58C46D6-DDE0-A2DA-7549-34FAEB1F73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222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3</a:t>
                </a:r>
                <a:r>
                  <a:rPr lang="en-US" dirty="0"/>
                  <a:t>c) – </a:t>
                </a:r>
                <a:r>
                  <a:rPr lang="en-US" dirty="0" err="1"/>
                  <a:t>rie</a:t>
                </a:r>
                <a:r>
                  <a:rPr lang="sk-SK" dirty="0" err="1"/>
                  <a:t>šenie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Content Placeholder 4">
            <a:extLst>
              <a:ext uri="{FF2B5EF4-FFF2-40B4-BE49-F238E27FC236}">
                <a16:creationId xmlns:a16="http://schemas.microsoft.com/office/drawing/2014/main" id="{92C18C49-E5F2-C4AB-D49A-88ED5A48D6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221566"/>
              </p:ext>
            </p:extLst>
          </p:nvPr>
        </p:nvGraphicFramePr>
        <p:xfrm>
          <a:off x="303277" y="1690688"/>
          <a:ext cx="1158544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030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4895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C08AD0-03F6-CE23-FC63-AC736D59FEFA}"/>
                  </a:ext>
                </a:extLst>
              </p:cNvPr>
              <p:cNvSpPr txBox="1"/>
              <p:nvPr/>
            </p:nvSpPr>
            <p:spPr>
              <a:xfrm>
                <a:off x="2287524" y="2634762"/>
                <a:ext cx="7616952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d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.2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.4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C08AD0-03F6-CE23-FC63-AC736D59FE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7524" y="2634762"/>
                <a:ext cx="7616952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F01C8496-F0F5-AA6D-ED6E-71FD2FA74A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209"/>
          <a:stretch/>
        </p:blipFill>
        <p:spPr>
          <a:xfrm>
            <a:off x="646544" y="3556938"/>
            <a:ext cx="10898909" cy="332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6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Úloha 1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79984D-563E-7700-5744-3486458C3A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  <a:p>
                <a:pPr marL="0" indent="0">
                  <a:buNone/>
                </a:pPr>
                <a:r>
                  <a:rPr lang="sk-SK" dirty="0"/>
                  <a:t>kde: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 </m:t>
                    </m:r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sk-SK" b="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 </m:t>
                    </m:r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endParaRPr lang="sk-SK" b="0" dirty="0">
                  <a:ea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Zakreslenie signálu.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Odvodenie minimálnej vhodnej vzorkovacej frekvencie.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sk-SK" dirty="0">
                    <a:ea typeface="Cambria Math" panose="02040503050406030204" pitchFamily="18" charset="0"/>
                  </a:rPr>
                  <a:t>Hodnoty funkcie pre vzorkovacie frekvencie</a:t>
                </a:r>
                <a:r>
                  <a:rPr lang="en-US" dirty="0">
                    <a:ea typeface="Cambria Math" panose="02040503050406030204" pitchFamily="18" charset="0"/>
                  </a:rPr>
                  <a:t> pre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0,12</m:t>
                        </m:r>
                      </m:e>
                    </m:d>
                  </m:oMath>
                </a14:m>
                <a:r>
                  <a:rPr lang="sk-SK" dirty="0">
                    <a:ea typeface="Cambria Math" panose="02040503050406030204" pitchFamily="18" charset="0"/>
                  </a:rPr>
                  <a:t>:	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b="0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endParaRPr lang="sk-SK" dirty="0">
                  <a:ea typeface="Cambria Math" panose="02040503050406030204" pitchFamily="18" charset="0"/>
                </a:endParaRPr>
              </a:p>
              <a:p>
                <a:endParaRPr lang="sk-SK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k-SK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79984D-563E-7700-5744-3486458C3A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38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3</a:t>
                </a:r>
                <a:r>
                  <a:rPr lang="en-US" dirty="0"/>
                  <a:t>d) – SK r</a:t>
                </a:r>
                <a:r>
                  <a:rPr lang="sk-SK" dirty="0" err="1"/>
                  <a:t>ád</a:t>
                </a:r>
                <a:r>
                  <a:rPr lang="sk-SK" dirty="0"/>
                  <a:t>,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D8CC3FC-4F18-F881-F98F-E798583DE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422152"/>
            <a:ext cx="9753600" cy="543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05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3</a:t>
                </a:r>
                <a:r>
                  <a:rPr lang="en-US" dirty="0"/>
                  <a:t>d) – SK r</a:t>
                </a:r>
                <a:r>
                  <a:rPr lang="sk-SK" dirty="0" err="1"/>
                  <a:t>ád</a:t>
                </a:r>
                <a:r>
                  <a:rPr lang="sk-SK" dirty="0"/>
                  <a:t>,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93B2717-F916-D8A4-903B-8D7F55A27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78573"/>
            <a:ext cx="12192000" cy="423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9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Úloha 1</a:t>
            </a:r>
            <a:r>
              <a:rPr lang="en-US" dirty="0"/>
              <a:t>a) – </a:t>
            </a:r>
            <a:r>
              <a:rPr lang="en-US" dirty="0" err="1"/>
              <a:t>rie</a:t>
            </a:r>
            <a:r>
              <a:rPr lang="sk-SK" dirty="0" err="1"/>
              <a:t>šenie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D86903-0491-2013-565A-FBB812C4D3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60"/>
          <a:stretch/>
        </p:blipFill>
        <p:spPr>
          <a:xfrm>
            <a:off x="517237" y="1264333"/>
            <a:ext cx="11353800" cy="559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66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DD992-3F06-AC30-3A47-B5EB68747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Úloha 1b</a:t>
            </a:r>
            <a:r>
              <a:rPr lang="en-US" dirty="0"/>
              <a:t>) – </a:t>
            </a:r>
            <a:r>
              <a:rPr lang="en-US" dirty="0" err="1"/>
              <a:t>rie</a:t>
            </a:r>
            <a:r>
              <a:rPr lang="sk-SK" dirty="0" err="1"/>
              <a:t>šenie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58C46D6-DDE0-A2DA-7549-34FAEB1F73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k-SK" dirty="0"/>
                  <a:t>Maximálna frekvencia prítomná v signály: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𝐴𝑋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sk-SK" i="1" dirty="0" smtClean="0">
                        <a:latin typeface="Cambria Math" panose="02040503050406030204" pitchFamily="18" charset="0"/>
                      </a:rPr>
                      <m:t>3 </m:t>
                    </m:r>
                    <m:r>
                      <a:rPr lang="sk-SK" i="1" dirty="0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endParaRPr lang="sk-SK" dirty="0"/>
              </a:p>
              <a:p>
                <a:r>
                  <a:rPr lang="sk-SK" dirty="0"/>
                  <a:t>Minimálna vzorkovacia frekvencia:</a:t>
                </a:r>
              </a:p>
              <a:p>
                <a:pPr lvl="1"/>
                <a:r>
                  <a:rPr lang="sk-SK" sz="2800" dirty="0"/>
                  <a:t>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e>
                        <m:e>
                          <m:r>
                            <a:rPr lang="sk-SK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</m:e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sk-SK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r>
                            <a:rPr lang="sk-SK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𝐻𝑧</m:t>
                          </m:r>
                        </m:e>
                      </m:mr>
                    </m:m>
                  </m:oMath>
                </a14:m>
                <a:endParaRPr lang="sk-SK" sz="2800" dirty="0"/>
              </a:p>
              <a:p>
                <a:r>
                  <a:rPr lang="sk-SK" dirty="0"/>
                  <a:t>Maximálna vzorkovacia perióda:</a:t>
                </a:r>
              </a:p>
              <a:p>
                <a:pPr lvl="1"/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f>
                            <m:fPr>
                              <m:ctrlPr>
                                <a:rPr lang="sk-SK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k-SK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</m:e>
                        <m:e>
                          <m:r>
                            <a:rPr lang="sk-SK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</m:e>
                        <m:e>
                          <m:sSub>
                            <m:sSub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sk-SK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f>
                            <m:fPr>
                              <m:ctrlPr>
                                <a:rPr lang="sk-SK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mr>
                    </m:m>
                  </m:oMath>
                </a14:m>
                <a:endParaRPr lang="en-US" sz="2800" dirty="0"/>
              </a:p>
              <a:p>
                <a:r>
                  <a:rPr lang="en-US" dirty="0" err="1"/>
                  <a:t>Vzorkovanie</a:t>
                </a:r>
                <a:r>
                  <a:rPr lang="en-US" dirty="0"/>
                  <a:t> sign</a:t>
                </a:r>
                <a:r>
                  <a:rPr lang="sk-SK" dirty="0" err="1"/>
                  <a:t>álu</a:t>
                </a:r>
                <a:r>
                  <a:rPr lang="sk-SK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sk-SK" sz="2800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a:rPr lang="sk-SK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e>
                          <m:r>
                            <a:rPr lang="sk-SK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</m:e>
                        <m:e>
                          <m:r>
                            <a:rPr lang="sk-SK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sk-SK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8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sk-SK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k-SK" sz="28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d>
                        </m:e>
                      </m:mr>
                    </m:m>
                    <m:r>
                      <a:rPr lang="sk-SK" sz="28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sk-SK" sz="2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sk-SK" sz="28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sk-SK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k-SK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sk-SK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sk-SK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sk-SK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sk-SK" sz="28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sk-SK" sz="28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sk-SK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k-SK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sk-SK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sk-SK" sz="28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sk-SK" sz="2800" b="0" i="1" smtClean="0">
                        <a:latin typeface="Cambria Math" panose="02040503050406030204" pitchFamily="18" charset="0"/>
                      </a:rPr>
                      <m:t>⁡(2</m:t>
                    </m:r>
                    <m:r>
                      <a:rPr lang="sk-SK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sk-SK" sz="2800" b="0" i="1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sk-SK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sk-SK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sk-SK" sz="2800" dirty="0"/>
              </a:p>
              <a:p>
                <a:pPr lvl="1"/>
                <a:endParaRPr lang="sk-SK" sz="28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58C46D6-DDE0-A2DA-7549-34FAEB1F73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676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1</a:t>
                </a:r>
                <a:r>
                  <a:rPr lang="en-US" dirty="0"/>
                  <a:t>c) – </a:t>
                </a:r>
                <a:r>
                  <a:rPr lang="en-US" dirty="0" err="1"/>
                  <a:t>rie</a:t>
                </a:r>
                <a:r>
                  <a:rPr lang="sk-SK" dirty="0" err="1"/>
                  <a:t>šenie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8082696-2E9C-11F4-0EFF-55205B222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" y="4520673"/>
            <a:ext cx="12192000" cy="23373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/>
              <p:nvPr/>
            </p:nvSpPr>
            <p:spPr>
              <a:xfrm>
                <a:off x="3047236" y="1824436"/>
                <a:ext cx="6094476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f>
                            <m:fPr>
                              <m:ctrlPr>
                                <a:rPr lang="sk-SK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sk-SK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k-SK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.3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sk-SK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236" y="1824436"/>
                <a:ext cx="6094476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Content Placeholder 4">
            <a:extLst>
              <a:ext uri="{FF2B5EF4-FFF2-40B4-BE49-F238E27FC236}">
                <a16:creationId xmlns:a16="http://schemas.microsoft.com/office/drawing/2014/main" id="{92C18C49-E5F2-C4AB-D49A-88ED5A48D6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837467"/>
              </p:ext>
            </p:extLst>
          </p:nvPr>
        </p:nvGraphicFramePr>
        <p:xfrm>
          <a:off x="155449" y="2880360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-0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1787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1</a:t>
                </a:r>
                <a:r>
                  <a:rPr lang="en-US" dirty="0"/>
                  <a:t>c) – </a:t>
                </a:r>
                <a:r>
                  <a:rPr lang="en-US" dirty="0" err="1"/>
                  <a:t>rie</a:t>
                </a:r>
                <a:r>
                  <a:rPr lang="sk-SK" dirty="0" err="1"/>
                  <a:t>šenie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/>
              <p:nvPr/>
            </p:nvSpPr>
            <p:spPr>
              <a:xfrm>
                <a:off x="3047236" y="1824436"/>
                <a:ext cx="6094476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f>
                            <m:fPr>
                              <m:ctrlPr>
                                <a:rPr lang="sk-SK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sk-SK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.3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sk-SK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236" y="1824436"/>
                <a:ext cx="6094476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D313EB6-03B7-222A-FCAD-7CB5E192B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4" y="4516387"/>
            <a:ext cx="12192000" cy="2341613"/>
          </a:xfrm>
          <a:prstGeom prst="rect">
            <a:avLst/>
          </a:prstGeom>
        </p:spPr>
      </p:pic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D58816D-B1B7-18AB-92FA-9C598E945C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866968"/>
              </p:ext>
            </p:extLst>
          </p:nvPr>
        </p:nvGraphicFramePr>
        <p:xfrm>
          <a:off x="155449" y="2880360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2.667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3.667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81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1</a:t>
                </a:r>
                <a:r>
                  <a:rPr lang="en-US" dirty="0"/>
                  <a:t>c) – </a:t>
                </a:r>
                <a:r>
                  <a:rPr lang="en-US" dirty="0" err="1"/>
                  <a:t>rie</a:t>
                </a:r>
                <a:r>
                  <a:rPr lang="sk-SK" dirty="0" err="1"/>
                  <a:t>šenie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/>
              <p:nvPr/>
            </p:nvSpPr>
            <p:spPr>
              <a:xfrm>
                <a:off x="2775527" y="1810996"/>
                <a:ext cx="6640944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f>
                            <m:fPr>
                              <m:ctrlPr>
                                <a:rPr lang="sk-SK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</m:e>
                      </m:d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sk-SK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.3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sk-SK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527" y="1810996"/>
                <a:ext cx="6640944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BB95FB6-3A5C-A659-620D-5D58A9D3C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59036"/>
            <a:ext cx="12192000" cy="2240310"/>
          </a:xfrm>
          <a:prstGeom prst="rect">
            <a:avLst/>
          </a:prstGeom>
        </p:spPr>
      </p:pic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D9C3925F-869D-4137-EB26-C08742053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315734"/>
              </p:ext>
            </p:extLst>
          </p:nvPr>
        </p:nvGraphicFramePr>
        <p:xfrm>
          <a:off x="156974" y="2880360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0.083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0.417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0.75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0,917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581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Úloha 1</a:t>
                </a:r>
                <a:r>
                  <a:rPr lang="en-US" dirty="0"/>
                  <a:t>c) – </a:t>
                </a:r>
                <a:r>
                  <a:rPr lang="en-US" dirty="0" err="1"/>
                  <a:t>rie</a:t>
                </a:r>
                <a:r>
                  <a:rPr lang="sk-SK" dirty="0" err="1"/>
                  <a:t>šenie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87D8DB-6B6C-9115-A669-D4A11C3A6C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/>
              <p:nvPr/>
            </p:nvSpPr>
            <p:spPr>
              <a:xfrm>
                <a:off x="2775527" y="1810996"/>
                <a:ext cx="6640944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f>
                            <m:fPr>
                              <m:ctrlPr>
                                <a:rPr lang="sk-SK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</m:e>
                      </m:d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sk-SK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f>
                                <m:fPr>
                                  <m:ctrlPr>
                                    <a:rPr lang="sk-SK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.3</m:t>
                      </m:r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sk-SK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21DE51-7FDF-4BDA-8B0B-49100F1A1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527" y="1810996"/>
                <a:ext cx="6640944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BB95FB6-3A5C-A659-620D-5D58A9D3C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59036"/>
            <a:ext cx="12192000" cy="2240310"/>
          </a:xfrm>
          <a:prstGeom prst="rect">
            <a:avLst/>
          </a:prstGeom>
        </p:spPr>
      </p:pic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D9C3925F-869D-4137-EB26-C08742053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024515"/>
              </p:ext>
            </p:extLst>
          </p:nvPr>
        </p:nvGraphicFramePr>
        <p:xfrm>
          <a:off x="156974" y="2880360"/>
          <a:ext cx="118780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816">
                  <a:extLst>
                    <a:ext uri="{9D8B030D-6E8A-4147-A177-3AD203B41FA5}">
                      <a16:colId xmlns:a16="http://schemas.microsoft.com/office/drawing/2014/main" val="429365631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9375595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786830439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123084123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38489014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7988798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601159790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30266014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1693700104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62722936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825878572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521601428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2982216555"/>
                    </a:ext>
                  </a:extLst>
                </a:gridCol>
                <a:gridCol w="851095">
                  <a:extLst>
                    <a:ext uri="{9D8B030D-6E8A-4147-A177-3AD203B41FA5}">
                      <a16:colId xmlns:a16="http://schemas.microsoft.com/office/drawing/2014/main" val="39040824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02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nTd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0.083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0.333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0.417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0.583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0.667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0.75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0.833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0,917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83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f(n</a:t>
                      </a:r>
                      <a:r>
                        <a:rPr lang="sk-SK" b="1" dirty="0" err="1">
                          <a:solidFill>
                            <a:schemeClr val="tx1"/>
                          </a:solidFill>
                        </a:rPr>
                        <a:t>Td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-1.25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8955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B40296-2513-8C72-8795-2A0D40E6C920}"/>
              </a:ext>
            </a:extLst>
          </p:cNvPr>
          <p:cNvSpPr txBox="1"/>
          <p:nvPr/>
        </p:nvSpPr>
        <p:spPr>
          <a:xfrm rot="19990389">
            <a:off x="4435949" y="5030620"/>
            <a:ext cx="3455324" cy="95410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2800" dirty="0">
                <a:solidFill>
                  <a:srgbClr val="FF0000"/>
                </a:solidFill>
              </a:rPr>
              <a:t>NE</a:t>
            </a:r>
            <a:r>
              <a:rPr lang="en-US" sz="2800" dirty="0">
                <a:solidFill>
                  <a:srgbClr val="FF0000"/>
                </a:solidFill>
              </a:rPr>
              <a:t>SPR</a:t>
            </a:r>
            <a:r>
              <a:rPr lang="sk-SK" sz="2800">
                <a:solidFill>
                  <a:srgbClr val="FF0000"/>
                </a:solidFill>
              </a:rPr>
              <a:t>ÁVNA </a:t>
            </a:r>
            <a:r>
              <a:rPr lang="sk-SK" sz="2800" dirty="0">
                <a:solidFill>
                  <a:srgbClr val="FF0000"/>
                </a:solidFill>
              </a:rPr>
              <a:t>REKONŠTRUKCIA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261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FCD4D-7245-30E0-ABF3-7FBA1AE95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Úloha 2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BF7A5-08DA-83D5-BF71-16451F5F3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18159"/>
          </a:xfrm>
        </p:spPr>
        <p:txBody>
          <a:bodyPr/>
          <a:lstStyle/>
          <a:p>
            <a:r>
              <a:rPr lang="sk-SK" dirty="0"/>
              <a:t>Rekonštrukcia vzoriek pre signál z úlohy 1 pomocou </a:t>
            </a:r>
            <a:r>
              <a:rPr lang="sk-SK" dirty="0" err="1"/>
              <a:t>Shannon-Kotelníkového</a:t>
            </a:r>
            <a:r>
              <a:rPr lang="sk-SK" dirty="0"/>
              <a:t> rádu.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B0B6E3-F7ED-B906-EAE0-E56DCA3AC4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39952" y="2767457"/>
                <a:ext cx="10515600" cy="30938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sk-SK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sk-SK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sk-SK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k-SK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k-SK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sk-SK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sk-SK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sk-SK" i="1" smtClean="0">
                          <a:latin typeface="Cambria Math" panose="02040503050406030204" pitchFamily="18" charset="0"/>
                        </a:rPr>
                        <m:t>⁡(2</m:t>
                      </m:r>
                      <m:r>
                        <a:rPr lang="sk-SK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sk-SK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sk-SK" dirty="0"/>
                  <a:t>kde: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 </m:t>
                    </m:r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sk-SK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 </m:t>
                    </m:r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k-SK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</m:oMath>
                </a14:m>
                <a:endParaRPr lang="sk-SK" dirty="0">
                  <a:ea typeface="Cambria Math" panose="02040503050406030204" pitchFamily="18" charset="0"/>
                </a:endParaRPr>
              </a:p>
              <a:p>
                <a:endParaRPr lang="sk-SK" dirty="0"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sk-SK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B0B6E3-F7ED-B906-EAE0-E56DCA3AC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952" y="2767457"/>
                <a:ext cx="10515600" cy="3093847"/>
              </a:xfrm>
              <a:prstGeom prst="rect">
                <a:avLst/>
              </a:prstGeom>
              <a:blipFill>
                <a:blip r:embed="rId2"/>
                <a:stretch>
                  <a:fillRect l="-1159" b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35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10569</TotalTime>
  <Words>1079</Words>
  <Application>Microsoft Office PowerPoint</Application>
  <PresentationFormat>Widescreen</PresentationFormat>
  <Paragraphs>518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Cambria Math</vt:lpstr>
      <vt:lpstr>Office Theme</vt:lpstr>
      <vt:lpstr>Vzorkovanie signálov</vt:lpstr>
      <vt:lpstr>Úloha 1</vt:lpstr>
      <vt:lpstr>Úloha 1a) – riešenie</vt:lpstr>
      <vt:lpstr>Úloha 1b) – riešenie</vt:lpstr>
      <vt:lpstr>Úloha 1c) – riešenie, f_D=〖2f〗_MAX</vt:lpstr>
      <vt:lpstr>Úloha 1c) – riešenie, f_D=f_MAX</vt:lpstr>
      <vt:lpstr>Úloha 1c) – riešenie, f_D=4f_MAX</vt:lpstr>
      <vt:lpstr>Úloha 1c) – riešenie, f_D=4f_MAX</vt:lpstr>
      <vt:lpstr>Úloha 2</vt:lpstr>
      <vt:lpstr>Úloha 2 – riešenie, f_D=〖2f〗_MAX</vt:lpstr>
      <vt:lpstr>Úloha 2 – riešenie, f_D=〖2f〗_MAX</vt:lpstr>
      <vt:lpstr>Úloha 2 – riešenie, f_D=f_MAX</vt:lpstr>
      <vt:lpstr>Úloha 2 – riešenie, f_D=f_MAX</vt:lpstr>
      <vt:lpstr>Úloha 2 – riešenie, f_D=〖4f〗_MAX</vt:lpstr>
      <vt:lpstr>Úloha 2 – riešenie, f_D=〖4f〗_MAX</vt:lpstr>
      <vt:lpstr>Úloha 3</vt:lpstr>
      <vt:lpstr>Úloha 3a) – riešenie</vt:lpstr>
      <vt:lpstr>Úloha 3b) – riešenie</vt:lpstr>
      <vt:lpstr>Úloha 3c) – riešenie, f_D=〖2f〗_MAX</vt:lpstr>
      <vt:lpstr>Úloha 3d) – SK rád,  f_D=〖2f〗_MAX</vt:lpstr>
      <vt:lpstr>Úloha 3d) – SK rád,  f_D=〖2f〗_MAX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Antónia Kováčová</dc:creator>
  <cp:lastModifiedBy>Antónia Kováčová</cp:lastModifiedBy>
  <cp:revision>53</cp:revision>
  <dcterms:created xsi:type="dcterms:W3CDTF">2024-09-09T09:01:49Z</dcterms:created>
  <dcterms:modified xsi:type="dcterms:W3CDTF">2025-10-01T13:09:46Z</dcterms:modified>
</cp:coreProperties>
</file>