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  <p:sldMasterId id="2147483681" r:id="rId2"/>
  </p:sldMasterIdLst>
  <p:notesMasterIdLst>
    <p:notesMasterId r:id="rId28"/>
  </p:notesMasterIdLst>
  <p:sldIdLst>
    <p:sldId id="355" r:id="rId3"/>
    <p:sldId id="356" r:id="rId4"/>
    <p:sldId id="268" r:id="rId5"/>
    <p:sldId id="332" r:id="rId6"/>
    <p:sldId id="333" r:id="rId7"/>
    <p:sldId id="334" r:id="rId8"/>
    <p:sldId id="335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47" r:id="rId21"/>
    <p:sldId id="348" r:id="rId22"/>
    <p:sldId id="349" r:id="rId23"/>
    <p:sldId id="350" r:id="rId24"/>
    <p:sldId id="351" r:id="rId25"/>
    <p:sldId id="353" r:id="rId26"/>
    <p:sldId id="354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dvolená sekcia" id="{713D01E0-768F-43FC-B2EA-3560A5507781}">
          <p14:sldIdLst>
            <p14:sldId id="355"/>
            <p14:sldId id="356"/>
            <p14:sldId id="268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3"/>
            <p14:sldId id="35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Svetlý štýl 1 - zvýrazneni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Svetlý štýl 3 - zvýrazneni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Stredný štýl 2 - zvýrazneni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80003-F826-426A-BB7B-9678FF229E51}" type="datetimeFigureOut">
              <a:rPr lang="sk-SK" smtClean="0"/>
              <a:t>17. 3. 2022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306AA-6241-4B40-897D-6A7581EAC5E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2551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C04A4ED-5ABA-45C5-BD46-77ED7A2885FC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117-EADA-4587-A9BE-08D7A06548A5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07EF-FC9D-4539-B514-EE6E18564E10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7EB-9FD5-4B8F-BFD1-BE62B6988A9C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D9260-B4C0-471F-B7B1-9510722C4F8D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ĺ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0E91F-84AD-4721-B4E1-D76C5E095B43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ĺpec s obrázk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D5F2-1914-456B-8D41-FA282FEE8E50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F640-F606-4B9B-8312-ABEA0B92DC37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FA15-E7FA-4A89-ACBC-0E3A963D181A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Upravte štýl predlohy podnadpisov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7194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11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C9F7-2DBC-4962-A416-68D905B189ED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1516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506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518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34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7874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9204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3892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2210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744F-2767-4264-9065-F77DC8C0F421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465-5969-47EC-9037-E54D21DBEA72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3A83-CC83-4714-B544-3130BF00A5B0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FC6F-D5B7-41B7-8555-21EDE047C6C9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4C44-CDA6-49E6-929F-B7D8E328A200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2FD5-2095-4F50-B7B5-2D91AAA0B6ED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D4F1-4CF4-46BC-8D8D-B6C5D19F2D00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950B7-F72E-4630-A2F2-8E89464A8E0E}" type="datetime1">
              <a:rPr lang="en-US" smtClean="0"/>
              <a:t>3/17/2022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B7333-55DB-4FD6-B923-65C44AE7934F}" type="datetimeFigureOut">
              <a:rPr lang="en-US" smtClean="0"/>
              <a:t>3/17/2022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14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27538" y="4756638"/>
            <a:ext cx="11139854" cy="930447"/>
          </a:xfrm>
        </p:spPr>
        <p:txBody>
          <a:bodyPr>
            <a:normAutofit/>
          </a:bodyPr>
          <a:lstStyle/>
          <a:p>
            <a:r>
              <a:rPr lang="sk-SK" sz="30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Počítačové inžinierstvo v elektronike</a:t>
            </a:r>
            <a:br>
              <a:rPr lang="sk-SK" sz="30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k-SK" sz="30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sz="30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k-SK" sz="30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2021</a:t>
            </a:r>
            <a:r>
              <a:rPr lang="en-US" sz="30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/202</a:t>
            </a:r>
            <a:r>
              <a:rPr lang="sk-SK" sz="30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3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39362" y="5815698"/>
            <a:ext cx="9144000" cy="420001"/>
          </a:xfrm>
        </p:spPr>
        <p:txBody>
          <a:bodyPr>
            <a:normAutofit fontScale="55000" lnSpcReduction="20000"/>
          </a:bodyPr>
          <a:lstStyle/>
          <a:p>
            <a:r>
              <a:rPr lang="sk-SK" sz="3600" b="1" dirty="0">
                <a:solidFill>
                  <a:srgbClr val="FF2A00"/>
                </a:solidFill>
              </a:rPr>
              <a:t>Minimalizácia logických funkcií a </a:t>
            </a:r>
            <a:r>
              <a:rPr lang="sk-SK" sz="3600" b="1" dirty="0" err="1">
                <a:solidFill>
                  <a:srgbClr val="FF2A00"/>
                </a:solidFill>
              </a:rPr>
              <a:t>Karnaughove</a:t>
            </a:r>
            <a:r>
              <a:rPr lang="sk-SK" sz="3600" b="1" dirty="0">
                <a:solidFill>
                  <a:srgbClr val="FF2A00"/>
                </a:solidFill>
              </a:rPr>
              <a:t> mapy - riešenie vzorových príkladov</a:t>
            </a:r>
          </a:p>
          <a:p>
            <a:endParaRPr lang="sk-SK" sz="2000" b="1" dirty="0">
              <a:solidFill>
                <a:srgbClr val="FF2A00"/>
              </a:solidFill>
            </a:endParaRPr>
          </a:p>
        </p:txBody>
      </p:sp>
      <p:pic>
        <p:nvPicPr>
          <p:cNvPr id="1026" name="Picture 2" descr="FE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6043" y="1433603"/>
            <a:ext cx="5455917" cy="174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BlokTextu 3"/>
          <p:cNvSpPr txBox="1"/>
          <p:nvPr/>
        </p:nvSpPr>
        <p:spPr>
          <a:xfrm>
            <a:off x="7848678" y="3935294"/>
            <a:ext cx="2590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Ing. Peter Lukács, PhD.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6" descr="Kan Klive's Karnaugh Maps Be Korrect? – Clive Maxfield">
            <a:extLst>
              <a:ext uri="{FF2B5EF4-FFF2-40B4-BE49-F238E27FC236}">
                <a16:creationId xmlns:a16="http://schemas.microsoft.com/office/drawing/2014/main" id="{4186971B-9407-409D-8594-59BF9F20B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332855"/>
            <a:ext cx="5631580" cy="422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315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2: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2997" y="1952423"/>
            <a:ext cx="4951146" cy="4390504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300" y="1853363"/>
            <a:ext cx="3224280" cy="472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517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2: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300" y="1853363"/>
            <a:ext cx="3224280" cy="4721286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329" y="2016178"/>
            <a:ext cx="4718770" cy="432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85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2: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300" y="1853363"/>
            <a:ext cx="3224280" cy="4721286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440" y="2103120"/>
            <a:ext cx="4439446" cy="3962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661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2: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300" y="1853363"/>
            <a:ext cx="3224280" cy="4721286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440" y="2103120"/>
            <a:ext cx="4439446" cy="3962716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7844" y="6136649"/>
            <a:ext cx="599792" cy="43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755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3: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2997" y="1952423"/>
            <a:ext cx="4951146" cy="4390504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540" y="1869975"/>
            <a:ext cx="3269854" cy="477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37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3: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540" y="1869975"/>
            <a:ext cx="3269854" cy="4779347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6126" y="1950720"/>
            <a:ext cx="4730403" cy="447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534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3: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540" y="1869975"/>
            <a:ext cx="3269854" cy="4779347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1620" y="2006330"/>
            <a:ext cx="4665840" cy="405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7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3: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540" y="1869975"/>
            <a:ext cx="3269854" cy="4779347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1620" y="2006330"/>
            <a:ext cx="4665840" cy="4059506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1740" y="6122755"/>
            <a:ext cx="899626" cy="44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132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4: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minimálnu súčinovú formu (MNKF). Následne obe logické funkcie realizujte pomocou logických hradiel. 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2997" y="1952423"/>
            <a:ext cx="4951146" cy="4390504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2D337ACD-B791-44E4-B4E6-0CA553E9F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590" y="2271712"/>
            <a:ext cx="2952750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6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4: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minimálnu súčinovú formu (MNKF). Následne obe logické funkcie realizujte pomocou logických hradiel. 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8683" y="2092886"/>
            <a:ext cx="4554670" cy="4155513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83D00B34-5038-4C99-BAD5-347A6D07DB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590" y="2290762"/>
            <a:ext cx="2952750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02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0A108F-FAAF-4C6A-916E-7478FA23C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sk-SK" sz="41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Neudeľujem súhlas na vyhotovenie audio-vizuálneho záznamu!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2B55FDB-2AD9-4D1A-8B85-A252899A9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r>
              <a:rPr lang="sk-SK" sz="2000"/>
              <a:t>Je zakázané vytvárať akýkoľvek zvukový, vizuálny alebo audio-vizuálny záznam.</a:t>
            </a:r>
          </a:p>
          <a:p>
            <a:r>
              <a:rPr lang="sk-SK" sz="2000"/>
              <a:t>Môžu byť použité právne prostriedky, ak sa ktorákoľvek časť tejto videokonferencie bude šíriť bez súhlasu autora.</a:t>
            </a:r>
          </a:p>
          <a:p>
            <a:endParaRPr lang="sk-SK" sz="2000"/>
          </a:p>
          <a:p>
            <a:endParaRPr lang="sk-SK" sz="2000"/>
          </a:p>
          <a:p>
            <a:pPr lvl="3"/>
            <a:r>
              <a:rPr lang="nn-NO" sz="2000" i="1"/>
              <a:t>Zákon č. </a:t>
            </a:r>
            <a:r>
              <a:rPr lang="sk-SK" sz="2000" i="1"/>
              <a:t>18/2018 Zz - Zákon o ochrane osobných údajov</a:t>
            </a:r>
          </a:p>
          <a:p>
            <a:pPr lvl="3"/>
            <a:r>
              <a:rPr lang="nn-NO" sz="2000" i="1"/>
              <a:t>Zákon č. 185/2015 Z. z. Autorský zákon</a:t>
            </a:r>
            <a:endParaRPr lang="sk-SK" sz="2000" i="1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B601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paragraf – Kvalifikovaný (zaručený) elektronický podpis">
            <a:extLst>
              <a:ext uri="{FF2B5EF4-FFF2-40B4-BE49-F238E27FC236}">
                <a16:creationId xmlns:a16="http://schemas.microsoft.com/office/drawing/2014/main" id="{817E4A2B-1792-4127-AB2D-49C7F801C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60897" y="2857501"/>
            <a:ext cx="1249178" cy="114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6728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4: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minimálnu súčinovú formu (MNKF). Následne obe logické funkcie realizujte pomocou logických hradiel. 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019" y="2539938"/>
            <a:ext cx="7562892" cy="3708461"/>
          </a:xfrm>
          <a:prstGeom prst="rect">
            <a:avLst/>
          </a:prstGeom>
        </p:spPr>
      </p:pic>
      <p:sp>
        <p:nvSpPr>
          <p:cNvPr id="7" name="BlokTextu 6"/>
          <p:cNvSpPr txBox="1"/>
          <p:nvPr/>
        </p:nvSpPr>
        <p:spPr>
          <a:xfrm>
            <a:off x="5882640" y="244541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MNDF</a:t>
            </a:r>
          </a:p>
        </p:txBody>
      </p:sp>
      <p:sp>
        <p:nvSpPr>
          <p:cNvPr id="8" name="BlokTextu 7"/>
          <p:cNvSpPr txBox="1"/>
          <p:nvPr/>
        </p:nvSpPr>
        <p:spPr>
          <a:xfrm>
            <a:off x="9519383" y="244541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MNKF</a:t>
            </a:r>
          </a:p>
        </p:txBody>
      </p:sp>
      <p:pic>
        <p:nvPicPr>
          <p:cNvPr id="9" name="Obrázok 8">
            <a:extLst>
              <a:ext uri="{FF2B5EF4-FFF2-40B4-BE49-F238E27FC236}">
                <a16:creationId xmlns:a16="http://schemas.microsoft.com/office/drawing/2014/main" id="{E0353151-BB18-4918-9997-EAC34461A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590" y="2236755"/>
            <a:ext cx="2952750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662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4: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minimálnu súčinovú formu (MNKF). Následne obe logické funkcie realizujte pomocou logických hradiel. 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019" y="2539938"/>
            <a:ext cx="7562892" cy="3708461"/>
          </a:xfrm>
          <a:prstGeom prst="rect">
            <a:avLst/>
          </a:prstGeom>
        </p:spPr>
      </p:pic>
      <p:sp>
        <p:nvSpPr>
          <p:cNvPr id="7" name="BlokTextu 6"/>
          <p:cNvSpPr txBox="1"/>
          <p:nvPr/>
        </p:nvSpPr>
        <p:spPr>
          <a:xfrm>
            <a:off x="5882640" y="244541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MNDF</a:t>
            </a:r>
          </a:p>
        </p:txBody>
      </p:sp>
      <p:sp>
        <p:nvSpPr>
          <p:cNvPr id="8" name="BlokTextu 7"/>
          <p:cNvSpPr txBox="1"/>
          <p:nvPr/>
        </p:nvSpPr>
        <p:spPr>
          <a:xfrm>
            <a:off x="9519383" y="244541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MNKF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5516" y="5978566"/>
            <a:ext cx="1145824" cy="484851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4405" y="6105619"/>
            <a:ext cx="1569514" cy="391365"/>
          </a:xfrm>
          <a:prstGeom prst="rect">
            <a:avLst/>
          </a:prstGeom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B7F5F28F-C9CE-4BF9-8A39-D90EB651F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0276" y="2236755"/>
            <a:ext cx="2952750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965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5: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	Minimalizujte logickú funkciu podľa sumy jednotkových stavov. Nájdite minimálnu súčtovú formu (MNDF) a následne logickú funkciu realizujte pomocou logických hradiel.</a:t>
            </a:r>
          </a:p>
          <a:p>
            <a:pPr marL="0" indent="0" algn="just">
              <a:buNone/>
            </a:pP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f=∑ (1,4,5,6,9,10,12 ,13 ,14) </a:t>
            </a: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2997" y="1952423"/>
            <a:ext cx="4951146" cy="439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3582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5: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	Minimalizujte logickú funkciu podľa sumy jednotkových stavov. Nájdite minimálnu súčtovú formu (MNDF) a následne logickú funkciu realizujte pomocou logických hradiel.</a:t>
            </a:r>
          </a:p>
          <a:p>
            <a:pPr marL="0" indent="0" algn="just">
              <a:buNone/>
            </a:pP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f=∑ (1,4,5,6,9,10,12 ,13 ,14) </a:t>
            </a: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8913" y="2072640"/>
            <a:ext cx="4802952" cy="446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748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5: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	Minimalizujte logickú funkciu podľa sumy jednotkových stavov. Nájdite minimálnu súčtovú formu (MNDF) a následne logickú funkciu realizujte pomocou logických hradiel.</a:t>
            </a:r>
          </a:p>
          <a:p>
            <a:pPr marL="0" indent="0" algn="just">
              <a:buNone/>
            </a:pP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f=∑ (1,4,5,6,9,10,12 ,13 ,14) </a:t>
            </a: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700" y="2257506"/>
            <a:ext cx="4866240" cy="427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164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5: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	Minimalizujte logickú funkciu podľa sumy jednotkových stavov. Nájdite minimálnu súčtovú formu (MNDF) a následne logickú funkciu realizujte pomocou logických hradiel.</a:t>
            </a:r>
          </a:p>
          <a:p>
            <a:pPr marL="0" indent="0" algn="just">
              <a:buNone/>
            </a:pP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f=∑ (1,4,5,6,9,10,12 ,13 ,14) </a:t>
            </a: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700" y="2257506"/>
            <a:ext cx="4866240" cy="4271226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375" y="3930313"/>
            <a:ext cx="2284865" cy="68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508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1: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801" y="1832343"/>
            <a:ext cx="3324594" cy="4755847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2997" y="1952423"/>
            <a:ext cx="4951146" cy="439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869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1: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801" y="1832343"/>
            <a:ext cx="3324594" cy="4755847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1557" y="1855459"/>
            <a:ext cx="4943475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986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1: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801" y="1832343"/>
            <a:ext cx="3324594" cy="4755847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811" y="1832343"/>
            <a:ext cx="4981101" cy="423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723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1: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801" y="1832343"/>
            <a:ext cx="3324594" cy="4755847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811" y="1832343"/>
            <a:ext cx="4981101" cy="4233493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7933" y="6065836"/>
            <a:ext cx="206692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343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1: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801" y="1832343"/>
            <a:ext cx="3324594" cy="4755847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395" y="2356484"/>
            <a:ext cx="7351085" cy="3526790"/>
          </a:xfrm>
          <a:prstGeom prst="rect">
            <a:avLst/>
          </a:prstGeom>
        </p:spPr>
      </p:pic>
      <p:sp>
        <p:nvSpPr>
          <p:cNvPr id="8" name="Obdĺžnik 7"/>
          <p:cNvSpPr/>
          <p:nvPr/>
        </p:nvSpPr>
        <p:spPr>
          <a:xfrm>
            <a:off x="1470660" y="2141220"/>
            <a:ext cx="3124200" cy="274320"/>
          </a:xfrm>
          <a:prstGeom prst="rect">
            <a:avLst/>
          </a:prstGeom>
          <a:noFill/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60034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1: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801" y="1832343"/>
            <a:ext cx="3324594" cy="4755847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395" y="2356484"/>
            <a:ext cx="7351085" cy="3526790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1395" y="2356484"/>
            <a:ext cx="7396993" cy="3526790"/>
          </a:xfrm>
          <a:prstGeom prst="rect">
            <a:avLst/>
          </a:prstGeom>
        </p:spPr>
      </p:pic>
      <p:sp>
        <p:nvSpPr>
          <p:cNvPr id="8" name="Obdĺžnik 7"/>
          <p:cNvSpPr/>
          <p:nvPr/>
        </p:nvSpPr>
        <p:spPr>
          <a:xfrm>
            <a:off x="1476998" y="2423160"/>
            <a:ext cx="3124200" cy="274320"/>
          </a:xfrm>
          <a:prstGeom prst="rect">
            <a:avLst/>
          </a:prstGeom>
          <a:noFill/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5358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F308BB-EBF3-41F6-9A89-A1218E9A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90" y="123230"/>
            <a:ext cx="10431156" cy="6219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dirty="0">
                <a:solidFill>
                  <a:srgbClr val="FF0000"/>
                </a:solidFill>
              </a:rPr>
              <a:t>Príklad 1: 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Minimalizujte logickú funkciu, ktorá je definovaná uvedenou </a:t>
            </a:r>
            <a:r>
              <a:rPr lang="sk-SK" sz="2800" dirty="0" err="1">
                <a:solidFill>
                  <a:schemeClr val="bg2">
                    <a:lumMod val="75000"/>
                  </a:schemeClr>
                </a:solidFill>
              </a:rPr>
              <a:t>pravdivostnou</a:t>
            </a:r>
            <a:r>
              <a:rPr lang="sk-SK" sz="2800" dirty="0">
                <a:solidFill>
                  <a:schemeClr val="bg2">
                    <a:lumMod val="75000"/>
                  </a:schemeClr>
                </a:solidFill>
              </a:rPr>
              <a:t> tabuľkou. Nájdite minimálnu súčtovú formu (MNDF) a následne logickú funkciu realizujte pomocou logických hradiel.</a:t>
            </a:r>
            <a:endParaRPr lang="sk-SK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39F36-4B97-4D47-8164-E5D80B85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801" y="1832343"/>
            <a:ext cx="3324594" cy="4755847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395" y="2356484"/>
            <a:ext cx="7351085" cy="3526790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1395" y="2356484"/>
            <a:ext cx="7396993" cy="3526790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1396" y="2391865"/>
            <a:ext cx="7408998" cy="3551736"/>
          </a:xfrm>
          <a:prstGeom prst="rect">
            <a:avLst/>
          </a:prstGeom>
        </p:spPr>
      </p:pic>
      <p:sp>
        <p:nvSpPr>
          <p:cNvPr id="8" name="Obdĺžnik 7"/>
          <p:cNvSpPr/>
          <p:nvPr/>
        </p:nvSpPr>
        <p:spPr>
          <a:xfrm>
            <a:off x="1476998" y="4073106"/>
            <a:ext cx="3124200" cy="274320"/>
          </a:xfrm>
          <a:prstGeom prst="rect">
            <a:avLst/>
          </a:prstGeom>
          <a:noFill/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857158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bvod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TM04033919[[fn=Obvod]]</Template>
  <TotalTime>4225</TotalTime>
  <Words>861</Words>
  <Application>Microsoft Office PowerPoint</Application>
  <PresentationFormat>Širokouhlá</PresentationFormat>
  <Paragraphs>64</Paragraphs>
  <Slides>25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Tw Cen MT</vt:lpstr>
      <vt:lpstr>Obvod</vt:lpstr>
      <vt:lpstr>1_Motív Office</vt:lpstr>
      <vt:lpstr>Počítačové inžinierstvo v elektronike LS 2021/2022</vt:lpstr>
      <vt:lpstr>Neudeľujem súhlas na vyhotovenie audio-vizuálneho záznamu!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Počítačové inžinierstvo  v elektronike</dc:title>
  <dc:creator>Peter Lukács</dc:creator>
  <cp:lastModifiedBy>Peter Lukács</cp:lastModifiedBy>
  <cp:revision>356</cp:revision>
  <dcterms:created xsi:type="dcterms:W3CDTF">2020-02-04T10:40:18Z</dcterms:created>
  <dcterms:modified xsi:type="dcterms:W3CDTF">2022-03-17T14:02:09Z</dcterms:modified>
</cp:coreProperties>
</file>